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4" r:id="rId2"/>
    <p:sldId id="257" r:id="rId3"/>
    <p:sldId id="258" r:id="rId4"/>
    <p:sldId id="259" r:id="rId5"/>
    <p:sldId id="285" r:id="rId6"/>
    <p:sldId id="261" r:id="rId7"/>
    <p:sldId id="278" r:id="rId8"/>
    <p:sldId id="286" r:id="rId9"/>
    <p:sldId id="263" r:id="rId10"/>
    <p:sldId id="276" r:id="rId11"/>
    <p:sldId id="272" r:id="rId12"/>
    <p:sldId id="273" r:id="rId13"/>
    <p:sldId id="274" r:id="rId14"/>
    <p:sldId id="256" r:id="rId15"/>
    <p:sldId id="279" r:id="rId16"/>
    <p:sldId id="295" r:id="rId17"/>
    <p:sldId id="267" r:id="rId18"/>
    <p:sldId id="265" r:id="rId19"/>
    <p:sldId id="293" r:id="rId20"/>
    <p:sldId id="280" r:id="rId21"/>
    <p:sldId id="281" r:id="rId22"/>
    <p:sldId id="282" r:id="rId23"/>
    <p:sldId id="269" r:id="rId24"/>
    <p:sldId id="291" r:id="rId25"/>
    <p:sldId id="292" r:id="rId26"/>
    <p:sldId id="296" r:id="rId27"/>
    <p:sldId id="270" r:id="rId28"/>
    <p:sldId id="289" r:id="rId29"/>
    <p:sldId id="290" r:id="rId30"/>
    <p:sldId id="262" r:id="rId31"/>
    <p:sldId id="271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3F"/>
    <a:srgbClr val="F68D36"/>
    <a:srgbClr val="CFDDED"/>
    <a:srgbClr val="AA9F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660"/>
  </p:normalViewPr>
  <p:slideViewPr>
    <p:cSldViewPr>
      <p:cViewPr>
        <p:scale>
          <a:sx n="68" d="100"/>
          <a:sy n="68" d="100"/>
        </p:scale>
        <p:origin x="-12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ajni\Desktop\JL\J&#211;L-L&#201;t_&#246;sszeviss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0.5067483595800526"/>
          <c:y val="0.36203848645147368"/>
          <c:w val="0.46211614173228382"/>
          <c:h val="0.63358253265680664"/>
        </c:manualLayout>
      </c:layout>
      <c:pieChart>
        <c:varyColors val="1"/>
        <c:ser>
          <c:idx val="0"/>
          <c:order val="0"/>
          <c:tx>
            <c:strRef>
              <c:f>Munka6!$A$4</c:f>
              <c:strCache>
                <c:ptCount val="1"/>
                <c:pt idx="0">
                  <c:v>igen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hu-HU"/>
              </a:p>
            </c:txPr>
            <c:showPercent val="1"/>
            <c:showLeaderLines val="1"/>
          </c:dLbls>
          <c:cat>
            <c:strRef>
              <c:f>Munka6!$B$3:$F$3</c:f>
              <c:strCache>
                <c:ptCount val="5"/>
                <c:pt idx="0">
                  <c:v>1.Részét képezi-e a munkavállalók egészsége a szervezet küldetésének, missziós nyilatkozatának és/vagy írásban rögzített értékeinek és elveinek (munkahelyi jóllétük, lelki egészségük, egészséges életmódjuk, egészségmagatartásuk, stb.)?</c:v>
                </c:pt>
                <c:pt idx="1">
                  <c:v>2.Van-e egészségpolitikája az Önök szervezetének?</c:v>
                </c:pt>
                <c:pt idx="2">
                  <c:v>3.Tájékoztatták-e a munkavállalókat erről az egészségpolitikáról? (pl. intraneten, értekezleten, stb.)</c:v>
                </c:pt>
                <c:pt idx="3">
                  <c:v>4.Részét képezi-e a lelki egészség az egészségpolitikának? </c:v>
                </c:pt>
                <c:pt idx="4">
                  <c:v>5. Aktívan részt vesz-e a vezetőség a lelki egészségfejlesztéssel kapcsolatos lépések kezdeményezésében, ill. aktívan támogatja-e ezeket?</c:v>
                </c:pt>
              </c:strCache>
            </c:strRef>
          </c:cat>
          <c:val>
            <c:numRef>
              <c:f>Munka6!$B$4:$F$4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Munka6!$A$5</c:f>
              <c:strCache>
                <c:ptCount val="1"/>
                <c:pt idx="0">
                  <c:v>nem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Munka6!$B$3:$F$3</c:f>
              <c:strCache>
                <c:ptCount val="5"/>
                <c:pt idx="0">
                  <c:v>1.Részét képezi-e a munkavállalók egészsége a szervezet küldetésének, missziós nyilatkozatának és/vagy írásban rögzített értékeinek és elveinek (munkahelyi jóllétük, lelki egészségük, egészséges életmódjuk, egészségmagatartásuk, stb.)?</c:v>
                </c:pt>
                <c:pt idx="1">
                  <c:v>2.Van-e egészségpolitikája az Önök szervezetének?</c:v>
                </c:pt>
                <c:pt idx="2">
                  <c:v>3.Tájékoztatták-e a munkavállalókat erről az egészségpolitikáról? (pl. intraneten, értekezleten, stb.)</c:v>
                </c:pt>
                <c:pt idx="3">
                  <c:v>4.Részét képezi-e a lelki egészség az egészségpolitikának? </c:v>
                </c:pt>
                <c:pt idx="4">
                  <c:v>5. Aktívan részt vesz-e a vezetőség a lelki egészségfejlesztéssel kapcsolatos lépések kezdeményezésében, ill. aktívan támogatja-e ezeket?</c:v>
                </c:pt>
              </c:strCache>
            </c:strRef>
          </c:cat>
          <c:val>
            <c:numRef>
              <c:f>Munka6!$B$5:$F$5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1600" b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600" b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</a:defRPr>
            </a:pPr>
            <a:endParaRPr lang="hu-HU"/>
          </a:p>
        </c:txPr>
      </c:legendEntry>
      <c:legendEntry>
        <c:idx val="2"/>
        <c:txPr>
          <a:bodyPr/>
          <a:lstStyle/>
          <a:p>
            <a:pPr>
              <a:defRPr sz="1600" b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</a:defRPr>
            </a:pPr>
            <a:endParaRPr lang="hu-HU"/>
          </a:p>
        </c:txPr>
      </c:legendEntry>
      <c:legendEntry>
        <c:idx val="3"/>
        <c:txPr>
          <a:bodyPr/>
          <a:lstStyle/>
          <a:p>
            <a:pPr>
              <a:defRPr sz="1600" b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</a:defRPr>
            </a:pPr>
            <a:endParaRPr lang="hu-HU"/>
          </a:p>
        </c:txPr>
      </c:legendEntry>
      <c:legendEntry>
        <c:idx val="4"/>
        <c:txPr>
          <a:bodyPr/>
          <a:lstStyle/>
          <a:p>
            <a:pPr>
              <a:defRPr sz="1600" b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</a:defRPr>
            </a:pPr>
            <a:endParaRPr lang="hu-HU"/>
          </a:p>
        </c:txPr>
      </c:legendEntry>
      <c:layout>
        <c:manualLayout>
          <c:xMode val="edge"/>
          <c:yMode val="edge"/>
          <c:x val="0"/>
          <c:y val="9.1178164021734948E-4"/>
          <c:w val="0.49861111111111112"/>
          <c:h val="0.98766283421497714"/>
        </c:manualLayout>
      </c:layout>
      <c:overlay val="1"/>
      <c:spPr>
        <a:solidFill>
          <a:schemeClr val="bg1"/>
        </a:solidFill>
        <a:ln cap="rnd">
          <a:noFill/>
          <a:bevel/>
        </a:ln>
      </c:spPr>
      <c:txPr>
        <a:bodyPr/>
        <a:lstStyle/>
        <a:p>
          <a:pPr>
            <a:defRPr sz="1400" b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/>
            </a:defRPr>
          </a:pPr>
          <a:endParaRPr lang="hu-HU"/>
        </a:p>
      </c:txPr>
    </c:legend>
    <c:plotVisOnly val="1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83318-39AF-4CCB-9627-33D00C41E827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DDD2CDD9-2E08-429A-B736-00834B6B2138}">
      <dgm:prSet phldrT="[Szöveg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HR</a:t>
          </a:r>
          <a:endParaRPr lang="hu-HU" dirty="0">
            <a:solidFill>
              <a:sysClr val="windowText" lastClr="000000"/>
            </a:solidFill>
          </a:endParaRPr>
        </a:p>
      </dgm:t>
    </dgm:pt>
    <dgm:pt modelId="{3D2B6800-24BB-469C-A699-39F3CFF75619}" type="parTrans" cxnId="{1B69E430-73BA-4231-B86B-91884250ECAB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9C2DEE94-B951-463A-BE37-646A1F1E035B}" type="sibTrans" cxnId="{1B69E430-73BA-4231-B86B-91884250ECAB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F3DAF23C-881D-4BDC-AE60-83BFF3798034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Önkéntes intézkedések: az egészség fejlesztése, motiváció és munkával való elégedettség</a:t>
          </a:r>
          <a:endParaRPr lang="hu-HU" dirty="0">
            <a:solidFill>
              <a:sysClr val="windowText" lastClr="000000"/>
            </a:solidFill>
          </a:endParaRPr>
        </a:p>
      </dgm:t>
    </dgm:pt>
    <dgm:pt modelId="{65E20C16-99B3-492F-8D00-7ECFBBD020A0}" type="parTrans" cxnId="{535CCE29-63A3-45A9-A959-0065CE479234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24FD002B-C1F4-416F-8E8F-24558FF9D8A7}" type="sibTrans" cxnId="{535CCE29-63A3-45A9-A959-0065CE479234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D47E42B0-B1EA-4DD3-B2E8-5658BCDDFA7C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Az ember, mint autonóm lény</a:t>
          </a:r>
          <a:endParaRPr lang="hu-HU" dirty="0">
            <a:solidFill>
              <a:sysClr val="windowText" lastClr="000000"/>
            </a:solidFill>
          </a:endParaRPr>
        </a:p>
      </dgm:t>
    </dgm:pt>
    <dgm:pt modelId="{598B67C1-0EF1-4C26-A6C1-70A5DEB9EEC1}" type="parTrans" cxnId="{9D3C37BC-C6B8-4F44-9A20-3C0CD39FC8CE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6684826C-97D8-436D-9C9F-255454BCC18F}" type="sibTrans" cxnId="{9D3C37BC-C6B8-4F44-9A20-3C0CD39FC8CE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F9960122-F4EE-49E5-8A4B-F0A37C86D1A7}">
      <dgm:prSet phldrT="[Szöveg]"/>
      <dgm:spPr>
        <a:solidFill>
          <a:srgbClr val="EFF33F"/>
        </a:solidFill>
      </dgm:spPr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Munkavédelem</a:t>
          </a:r>
          <a:endParaRPr lang="hu-HU" dirty="0">
            <a:solidFill>
              <a:sysClr val="windowText" lastClr="000000"/>
            </a:solidFill>
          </a:endParaRPr>
        </a:p>
      </dgm:t>
    </dgm:pt>
    <dgm:pt modelId="{3A8D488B-B457-4082-88C2-953A282ED2D5}" type="parTrans" cxnId="{749895FC-34E8-41EE-B5BA-D47C94DEDF94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4F87BAC3-88E2-4093-A1F7-668907C8CC6F}" type="sibTrans" cxnId="{749895FC-34E8-41EE-B5BA-D47C94DEDF94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2750006E-6D3C-41D9-AFCA-2AD55CCD8702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Törvényi kötelezettségek: balesetek és foglalkozási megbetegedések megelőzése</a:t>
          </a:r>
          <a:endParaRPr lang="hu-HU" dirty="0">
            <a:solidFill>
              <a:sysClr val="windowText" lastClr="000000"/>
            </a:solidFill>
          </a:endParaRPr>
        </a:p>
      </dgm:t>
    </dgm:pt>
    <dgm:pt modelId="{1D4316C8-FF9A-4DC2-B4F0-2765A46FA904}" type="parTrans" cxnId="{402AE1CA-7D1D-4635-AB45-80A46A713269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E486ED4F-21A6-4957-B649-DBE87BBBEA3E}" type="sibTrans" cxnId="{402AE1CA-7D1D-4635-AB45-80A46A713269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BBC8882D-F16B-47E9-8CBE-6E7F962DE121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Az ember, mint védendő tárgy</a:t>
          </a:r>
          <a:endParaRPr lang="hu-HU" dirty="0">
            <a:solidFill>
              <a:sysClr val="windowText" lastClr="000000"/>
            </a:solidFill>
          </a:endParaRPr>
        </a:p>
      </dgm:t>
    </dgm:pt>
    <dgm:pt modelId="{F4E0BBE2-10F0-4D00-AD01-473E4F36473F}" type="parTrans" cxnId="{9BD5C5EB-F441-4E18-B216-EBF73B20FC89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B8754ED4-5F87-4D54-A7CC-D8B0015EB75C}" type="sibTrans" cxnId="{9BD5C5EB-F441-4E18-B216-EBF73B20FC89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2BF81C8E-419C-4E53-BD67-51E1F04D286E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Hangsúly a lehetőségeken, a fejlesztési perspektíván</a:t>
          </a:r>
          <a:endParaRPr lang="hu-HU" dirty="0">
            <a:solidFill>
              <a:sysClr val="windowText" lastClr="000000"/>
            </a:solidFill>
          </a:endParaRPr>
        </a:p>
      </dgm:t>
    </dgm:pt>
    <dgm:pt modelId="{694F2C0E-A2D8-4B00-8B13-C10DE48BE7B1}" type="parTrans" cxnId="{20CC0096-8006-4BFC-AB15-1611CD483626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BF732389-F109-4E6D-90DE-11167D742EC1}" type="sibTrans" cxnId="{20CC0096-8006-4BFC-AB15-1611CD483626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D25E4765-8948-4894-89EE-3C7A59F1C82E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Hangsúly a veszélyeken és védelmi lehetőségeken</a:t>
          </a:r>
          <a:endParaRPr lang="hu-HU" dirty="0">
            <a:solidFill>
              <a:sysClr val="windowText" lastClr="000000"/>
            </a:solidFill>
          </a:endParaRPr>
        </a:p>
      </dgm:t>
    </dgm:pt>
    <dgm:pt modelId="{8B16D85A-155E-4725-9294-898D3DE647E0}" type="parTrans" cxnId="{B00900B1-8143-4EB5-A232-1B2018EECB05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6AB3E36E-C916-4EB0-846E-AE063768EE52}" type="sibTrans" cxnId="{B00900B1-8143-4EB5-A232-1B2018EECB05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CE2B652C-06A8-4704-878B-C34CF758FBBB}">
      <dgm:prSet phldrT="[Szöveg]"/>
      <dgm:spPr>
        <a:solidFill>
          <a:schemeClr val="accent3"/>
        </a:solidFill>
      </dgm:spPr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Szakszervezet</a:t>
          </a:r>
          <a:endParaRPr lang="hu-HU" dirty="0">
            <a:solidFill>
              <a:sysClr val="windowText" lastClr="000000"/>
            </a:solidFill>
          </a:endParaRPr>
        </a:p>
      </dgm:t>
    </dgm:pt>
    <dgm:pt modelId="{DCF84C0E-094D-466A-849B-059FB9EC961D}" type="parTrans" cxnId="{839D73EE-48FA-4F16-B5B8-0501C1646D8D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9EC4833F-10A1-4C9C-8ECF-9705A0A2CD4D}" type="sibTrans" cxnId="{839D73EE-48FA-4F16-B5B8-0501C1646D8D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DA181889-1F70-4186-813C-B9CFC30A38E4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Érdekképviselet</a:t>
          </a:r>
          <a:endParaRPr lang="hu-HU" dirty="0">
            <a:solidFill>
              <a:sysClr val="windowText" lastClr="000000"/>
            </a:solidFill>
          </a:endParaRPr>
        </a:p>
      </dgm:t>
    </dgm:pt>
    <dgm:pt modelId="{6041C74E-FA1E-4AF4-A16E-7A27A86A85B1}" type="parTrans" cxnId="{AA0935FA-FFBC-44EF-9AA8-9F5174788154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4AC4E0F8-9879-4592-86D0-E652FFE9189A}" type="sibTrans" cxnId="{AA0935FA-FFBC-44EF-9AA8-9F5174788154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7BE83E98-19FD-4F9A-9C5A-B1096BCB14E3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Intézkedések meghatározása és végrehajtása</a:t>
          </a:r>
          <a:endParaRPr lang="hu-HU" dirty="0">
            <a:solidFill>
              <a:sysClr val="windowText" lastClr="000000"/>
            </a:solidFill>
          </a:endParaRPr>
        </a:p>
      </dgm:t>
    </dgm:pt>
    <dgm:pt modelId="{DBBE727D-9D40-4035-B6C2-43AB10A08602}" type="parTrans" cxnId="{AEC27E82-BFCC-475C-936B-D24B107981A0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7B0E6EF7-3CBE-4F5E-A6C5-8FD9ABAA634B}" type="sibTrans" cxnId="{AEC27E82-BFCC-475C-936B-D24B107981A0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50C4EF87-6012-45D1-8FAC-F0A8DCAF5DD0}">
      <dgm:prSet phldrT="[Szöveg]"/>
      <dgm:spPr/>
      <dgm:t>
        <a:bodyPr/>
        <a:lstStyle/>
        <a:p>
          <a:endParaRPr lang="hu-HU" dirty="0">
            <a:solidFill>
              <a:sysClr val="windowText" lastClr="000000"/>
            </a:solidFill>
          </a:endParaRPr>
        </a:p>
      </dgm:t>
    </dgm:pt>
    <dgm:pt modelId="{78822885-5DA0-4304-A3A6-5573F190C99E}" type="parTrans" cxnId="{CCD2115F-8603-4C4E-A86A-0647474925AD}">
      <dgm:prSet/>
      <dgm:spPr/>
    </dgm:pt>
    <dgm:pt modelId="{D68AB01F-3224-4CDD-9845-5A75602BA014}" type="sibTrans" cxnId="{CCD2115F-8603-4C4E-A86A-0647474925AD}">
      <dgm:prSet/>
      <dgm:spPr/>
    </dgm:pt>
    <dgm:pt modelId="{B3FC273A-BECF-4A72-9A19-430B52E1A246}" type="pres">
      <dgm:prSet presAssocID="{8FB83318-39AF-4CCB-9627-33D00C41E8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7A575B3-F575-4E51-A7F8-0F972EA4B8BF}" type="pres">
      <dgm:prSet presAssocID="{DDD2CDD9-2E08-429A-B736-00834B6B2138}" presName="comp" presStyleCnt="0"/>
      <dgm:spPr/>
    </dgm:pt>
    <dgm:pt modelId="{417FDADA-ACDA-4F7F-8269-D61790FC689F}" type="pres">
      <dgm:prSet presAssocID="{DDD2CDD9-2E08-429A-B736-00834B6B2138}" presName="box" presStyleLbl="node1" presStyleIdx="0" presStyleCnt="3"/>
      <dgm:spPr/>
      <dgm:t>
        <a:bodyPr/>
        <a:lstStyle/>
        <a:p>
          <a:endParaRPr lang="hu-HU"/>
        </a:p>
      </dgm:t>
    </dgm:pt>
    <dgm:pt modelId="{0DE4719F-8D4D-4587-BBA4-1F0A8E9B59C5}" type="pres">
      <dgm:prSet presAssocID="{DDD2CDD9-2E08-429A-B736-00834B6B213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3874A963-ADEB-4C19-899F-4D454568574A}" type="pres">
      <dgm:prSet presAssocID="{DDD2CDD9-2E08-429A-B736-00834B6B213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5CC01A-D573-4E2D-94B2-2FF2919B9B1F}" type="pres">
      <dgm:prSet presAssocID="{9C2DEE94-B951-463A-BE37-646A1F1E035B}" presName="spacer" presStyleCnt="0"/>
      <dgm:spPr/>
    </dgm:pt>
    <dgm:pt modelId="{F55C6802-6AEE-44C6-9444-E0CBBAE6B315}" type="pres">
      <dgm:prSet presAssocID="{F9960122-F4EE-49E5-8A4B-F0A37C86D1A7}" presName="comp" presStyleCnt="0"/>
      <dgm:spPr/>
    </dgm:pt>
    <dgm:pt modelId="{093F6864-A271-4CF7-B23F-965DF7F2DD53}" type="pres">
      <dgm:prSet presAssocID="{F9960122-F4EE-49E5-8A4B-F0A37C86D1A7}" presName="box" presStyleLbl="node1" presStyleIdx="1" presStyleCnt="3"/>
      <dgm:spPr/>
      <dgm:t>
        <a:bodyPr/>
        <a:lstStyle/>
        <a:p>
          <a:endParaRPr lang="hu-HU"/>
        </a:p>
      </dgm:t>
    </dgm:pt>
    <dgm:pt modelId="{0584DC0E-43A0-4D0B-B317-219EDF8752F0}" type="pres">
      <dgm:prSet presAssocID="{F9960122-F4EE-49E5-8A4B-F0A37C86D1A7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0E33D3A8-9C79-41DE-B912-2C91F8CF13F2}" type="pres">
      <dgm:prSet presAssocID="{F9960122-F4EE-49E5-8A4B-F0A37C86D1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36E0F2-5245-43BC-BCCD-22AE0604C91B}" type="pres">
      <dgm:prSet presAssocID="{4F87BAC3-88E2-4093-A1F7-668907C8CC6F}" presName="spacer" presStyleCnt="0"/>
      <dgm:spPr/>
    </dgm:pt>
    <dgm:pt modelId="{92A81FC2-0C2A-4E39-9ED3-2631F46B6F15}" type="pres">
      <dgm:prSet presAssocID="{CE2B652C-06A8-4704-878B-C34CF758FBBB}" presName="comp" presStyleCnt="0"/>
      <dgm:spPr/>
    </dgm:pt>
    <dgm:pt modelId="{9B67A3B7-B94C-4C6E-84A4-BCA695AD37AB}" type="pres">
      <dgm:prSet presAssocID="{CE2B652C-06A8-4704-878B-C34CF758FBBB}" presName="box" presStyleLbl="node1" presStyleIdx="2" presStyleCnt="3"/>
      <dgm:spPr/>
      <dgm:t>
        <a:bodyPr/>
        <a:lstStyle/>
        <a:p>
          <a:endParaRPr lang="hu-HU"/>
        </a:p>
      </dgm:t>
    </dgm:pt>
    <dgm:pt modelId="{6B6A80C2-1195-478B-AE25-DD285C878DC4}" type="pres">
      <dgm:prSet presAssocID="{CE2B652C-06A8-4704-878B-C34CF758FBBB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44745FC-BACE-4054-A91B-20A5D389B20F}" type="pres">
      <dgm:prSet presAssocID="{CE2B652C-06A8-4704-878B-C34CF758FB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A0935FA-FFBC-44EF-9AA8-9F5174788154}" srcId="{CE2B652C-06A8-4704-878B-C34CF758FBBB}" destId="{DA181889-1F70-4186-813C-B9CFC30A38E4}" srcOrd="0" destOrd="0" parTransId="{6041C74E-FA1E-4AF4-A16E-7A27A86A85B1}" sibTransId="{4AC4E0F8-9879-4592-86D0-E652FFE9189A}"/>
    <dgm:cxn modelId="{B3640EBC-C01F-4D81-9221-E2AC7D1E0DA3}" type="presOf" srcId="{2750006E-6D3C-41D9-AFCA-2AD55CCD8702}" destId="{093F6864-A271-4CF7-B23F-965DF7F2DD53}" srcOrd="0" destOrd="1" presId="urn:microsoft.com/office/officeart/2005/8/layout/vList4"/>
    <dgm:cxn modelId="{749895FC-34E8-41EE-B5BA-D47C94DEDF94}" srcId="{8FB83318-39AF-4CCB-9627-33D00C41E827}" destId="{F9960122-F4EE-49E5-8A4B-F0A37C86D1A7}" srcOrd="1" destOrd="0" parTransId="{3A8D488B-B457-4082-88C2-953A282ED2D5}" sibTransId="{4F87BAC3-88E2-4093-A1F7-668907C8CC6F}"/>
    <dgm:cxn modelId="{CCD2115F-8603-4C4E-A86A-0647474925AD}" srcId="{CE2B652C-06A8-4704-878B-C34CF758FBBB}" destId="{50C4EF87-6012-45D1-8FAC-F0A8DCAF5DD0}" srcOrd="2" destOrd="0" parTransId="{78822885-5DA0-4304-A3A6-5573F190C99E}" sibTransId="{D68AB01F-3224-4CDD-9845-5A75602BA014}"/>
    <dgm:cxn modelId="{839D73EE-48FA-4F16-B5B8-0501C1646D8D}" srcId="{8FB83318-39AF-4CCB-9627-33D00C41E827}" destId="{CE2B652C-06A8-4704-878B-C34CF758FBBB}" srcOrd="2" destOrd="0" parTransId="{DCF84C0E-094D-466A-849B-059FB9EC961D}" sibTransId="{9EC4833F-10A1-4C9C-8ECF-9705A0A2CD4D}"/>
    <dgm:cxn modelId="{8B66C55A-6497-42FC-9813-96F2B3264B72}" type="presOf" srcId="{F9960122-F4EE-49E5-8A4B-F0A37C86D1A7}" destId="{093F6864-A271-4CF7-B23F-965DF7F2DD53}" srcOrd="0" destOrd="0" presId="urn:microsoft.com/office/officeart/2005/8/layout/vList4"/>
    <dgm:cxn modelId="{3171C975-30C5-4767-8230-04E8C50835F8}" type="presOf" srcId="{D47E42B0-B1EA-4DD3-B2E8-5658BCDDFA7C}" destId="{3874A963-ADEB-4C19-899F-4D454568574A}" srcOrd="1" destOrd="2" presId="urn:microsoft.com/office/officeart/2005/8/layout/vList4"/>
    <dgm:cxn modelId="{3C827F8A-FF8B-4E63-97A4-9ECCC8F9FEE7}" type="presOf" srcId="{BBC8882D-F16B-47E9-8CBE-6E7F962DE121}" destId="{0E33D3A8-9C79-41DE-B912-2C91F8CF13F2}" srcOrd="1" destOrd="2" presId="urn:microsoft.com/office/officeart/2005/8/layout/vList4"/>
    <dgm:cxn modelId="{AEC27E82-BFCC-475C-936B-D24B107981A0}" srcId="{CE2B652C-06A8-4704-878B-C34CF758FBBB}" destId="{7BE83E98-19FD-4F9A-9C5A-B1096BCB14E3}" srcOrd="1" destOrd="0" parTransId="{DBBE727D-9D40-4035-B6C2-43AB10A08602}" sibTransId="{7B0E6EF7-3CBE-4F5E-A6C5-8FD9ABAA634B}"/>
    <dgm:cxn modelId="{402AE1CA-7D1D-4635-AB45-80A46A713269}" srcId="{F9960122-F4EE-49E5-8A4B-F0A37C86D1A7}" destId="{2750006E-6D3C-41D9-AFCA-2AD55CCD8702}" srcOrd="0" destOrd="0" parTransId="{1D4316C8-FF9A-4DC2-B4F0-2765A46FA904}" sibTransId="{E486ED4F-21A6-4957-B649-DBE87BBBEA3E}"/>
    <dgm:cxn modelId="{B00900B1-8143-4EB5-A232-1B2018EECB05}" srcId="{F9960122-F4EE-49E5-8A4B-F0A37C86D1A7}" destId="{D25E4765-8948-4894-89EE-3C7A59F1C82E}" srcOrd="2" destOrd="0" parTransId="{8B16D85A-155E-4725-9294-898D3DE647E0}" sibTransId="{6AB3E36E-C916-4EB0-846E-AE063768EE52}"/>
    <dgm:cxn modelId="{7F91E72D-8447-4806-A7BD-3985271CCDBA}" type="presOf" srcId="{8FB83318-39AF-4CCB-9627-33D00C41E827}" destId="{B3FC273A-BECF-4A72-9A19-430B52E1A246}" srcOrd="0" destOrd="0" presId="urn:microsoft.com/office/officeart/2005/8/layout/vList4"/>
    <dgm:cxn modelId="{535CCE29-63A3-45A9-A959-0065CE479234}" srcId="{DDD2CDD9-2E08-429A-B736-00834B6B2138}" destId="{F3DAF23C-881D-4BDC-AE60-83BFF3798034}" srcOrd="0" destOrd="0" parTransId="{65E20C16-99B3-492F-8D00-7ECFBBD020A0}" sibTransId="{24FD002B-C1F4-416F-8E8F-24558FF9D8A7}"/>
    <dgm:cxn modelId="{AA3BB000-AB56-42A7-AC82-B01B920935A9}" type="presOf" srcId="{D25E4765-8948-4894-89EE-3C7A59F1C82E}" destId="{0E33D3A8-9C79-41DE-B912-2C91F8CF13F2}" srcOrd="1" destOrd="3" presId="urn:microsoft.com/office/officeart/2005/8/layout/vList4"/>
    <dgm:cxn modelId="{03DE08E9-B67A-4699-A9A7-4F85D372C9A1}" type="presOf" srcId="{2750006E-6D3C-41D9-AFCA-2AD55CCD8702}" destId="{0E33D3A8-9C79-41DE-B912-2C91F8CF13F2}" srcOrd="1" destOrd="1" presId="urn:microsoft.com/office/officeart/2005/8/layout/vList4"/>
    <dgm:cxn modelId="{7DE74570-D89F-4071-A02B-0968382A7952}" type="presOf" srcId="{D47E42B0-B1EA-4DD3-B2E8-5658BCDDFA7C}" destId="{417FDADA-ACDA-4F7F-8269-D61790FC689F}" srcOrd="0" destOrd="2" presId="urn:microsoft.com/office/officeart/2005/8/layout/vList4"/>
    <dgm:cxn modelId="{A117EA2F-8951-499A-8D15-B472C979BEC2}" type="presOf" srcId="{F3DAF23C-881D-4BDC-AE60-83BFF3798034}" destId="{3874A963-ADEB-4C19-899F-4D454568574A}" srcOrd="1" destOrd="1" presId="urn:microsoft.com/office/officeart/2005/8/layout/vList4"/>
    <dgm:cxn modelId="{FC8D24AD-4DC4-4767-855F-554D50BB6650}" type="presOf" srcId="{CE2B652C-06A8-4704-878B-C34CF758FBBB}" destId="{9B67A3B7-B94C-4C6E-84A4-BCA695AD37AB}" srcOrd="0" destOrd="0" presId="urn:microsoft.com/office/officeart/2005/8/layout/vList4"/>
    <dgm:cxn modelId="{45C74BB5-D2EA-43D7-87B0-BACAD75622F3}" type="presOf" srcId="{F9960122-F4EE-49E5-8A4B-F0A37C86D1A7}" destId="{0E33D3A8-9C79-41DE-B912-2C91F8CF13F2}" srcOrd="1" destOrd="0" presId="urn:microsoft.com/office/officeart/2005/8/layout/vList4"/>
    <dgm:cxn modelId="{20CC0096-8006-4BFC-AB15-1611CD483626}" srcId="{DDD2CDD9-2E08-429A-B736-00834B6B2138}" destId="{2BF81C8E-419C-4E53-BD67-51E1F04D286E}" srcOrd="2" destOrd="0" parTransId="{694F2C0E-A2D8-4B00-8B13-C10DE48BE7B1}" sibTransId="{BF732389-F109-4E6D-90DE-11167D742EC1}"/>
    <dgm:cxn modelId="{C0C09ECA-F59A-4EC5-8309-2953CE3BDF98}" type="presOf" srcId="{DDD2CDD9-2E08-429A-B736-00834B6B2138}" destId="{3874A963-ADEB-4C19-899F-4D454568574A}" srcOrd="1" destOrd="0" presId="urn:microsoft.com/office/officeart/2005/8/layout/vList4"/>
    <dgm:cxn modelId="{F172945C-6625-4CD1-8D52-484301250006}" type="presOf" srcId="{BBC8882D-F16B-47E9-8CBE-6E7F962DE121}" destId="{093F6864-A271-4CF7-B23F-965DF7F2DD53}" srcOrd="0" destOrd="2" presId="urn:microsoft.com/office/officeart/2005/8/layout/vList4"/>
    <dgm:cxn modelId="{9305680D-354A-4BA6-8251-2B2801B186EE}" type="presOf" srcId="{7BE83E98-19FD-4F9A-9C5A-B1096BCB14E3}" destId="{B44745FC-BACE-4054-A91B-20A5D389B20F}" srcOrd="1" destOrd="2" presId="urn:microsoft.com/office/officeart/2005/8/layout/vList4"/>
    <dgm:cxn modelId="{4BCE9B01-6096-4564-9E1C-65788DB1C1AA}" type="presOf" srcId="{D25E4765-8948-4894-89EE-3C7A59F1C82E}" destId="{093F6864-A271-4CF7-B23F-965DF7F2DD53}" srcOrd="0" destOrd="3" presId="urn:microsoft.com/office/officeart/2005/8/layout/vList4"/>
    <dgm:cxn modelId="{4993B88D-534A-4873-88F7-83B4411ADC62}" type="presOf" srcId="{DA181889-1F70-4186-813C-B9CFC30A38E4}" destId="{B44745FC-BACE-4054-A91B-20A5D389B20F}" srcOrd="1" destOrd="1" presId="urn:microsoft.com/office/officeart/2005/8/layout/vList4"/>
    <dgm:cxn modelId="{C358AF42-937E-4F97-AA45-11BD30A7FD5E}" type="presOf" srcId="{CE2B652C-06A8-4704-878B-C34CF758FBBB}" destId="{B44745FC-BACE-4054-A91B-20A5D389B20F}" srcOrd="1" destOrd="0" presId="urn:microsoft.com/office/officeart/2005/8/layout/vList4"/>
    <dgm:cxn modelId="{BDE05BB8-49E0-47AE-B46F-C165A67BEFDD}" type="presOf" srcId="{DA181889-1F70-4186-813C-B9CFC30A38E4}" destId="{9B67A3B7-B94C-4C6E-84A4-BCA695AD37AB}" srcOrd="0" destOrd="1" presId="urn:microsoft.com/office/officeart/2005/8/layout/vList4"/>
    <dgm:cxn modelId="{0D419095-175D-4A24-AA7F-2B58EDD22807}" type="presOf" srcId="{7BE83E98-19FD-4F9A-9C5A-B1096BCB14E3}" destId="{9B67A3B7-B94C-4C6E-84A4-BCA695AD37AB}" srcOrd="0" destOrd="2" presId="urn:microsoft.com/office/officeart/2005/8/layout/vList4"/>
    <dgm:cxn modelId="{9D3C37BC-C6B8-4F44-9A20-3C0CD39FC8CE}" srcId="{DDD2CDD9-2E08-429A-B736-00834B6B2138}" destId="{D47E42B0-B1EA-4DD3-B2E8-5658BCDDFA7C}" srcOrd="1" destOrd="0" parTransId="{598B67C1-0EF1-4C26-A6C1-70A5DEB9EEC1}" sibTransId="{6684826C-97D8-436D-9C9F-255454BCC18F}"/>
    <dgm:cxn modelId="{9BD5C5EB-F441-4E18-B216-EBF73B20FC89}" srcId="{F9960122-F4EE-49E5-8A4B-F0A37C86D1A7}" destId="{BBC8882D-F16B-47E9-8CBE-6E7F962DE121}" srcOrd="1" destOrd="0" parTransId="{F4E0BBE2-10F0-4D00-AD01-473E4F36473F}" sibTransId="{B8754ED4-5F87-4D54-A7CC-D8B0015EB75C}"/>
    <dgm:cxn modelId="{40DC8548-0477-48E7-82EE-8D473D103BCB}" type="presOf" srcId="{F3DAF23C-881D-4BDC-AE60-83BFF3798034}" destId="{417FDADA-ACDA-4F7F-8269-D61790FC689F}" srcOrd="0" destOrd="1" presId="urn:microsoft.com/office/officeart/2005/8/layout/vList4"/>
    <dgm:cxn modelId="{D174722D-8414-492D-82DD-E9980A58C043}" type="presOf" srcId="{50C4EF87-6012-45D1-8FAC-F0A8DCAF5DD0}" destId="{9B67A3B7-B94C-4C6E-84A4-BCA695AD37AB}" srcOrd="0" destOrd="3" presId="urn:microsoft.com/office/officeart/2005/8/layout/vList4"/>
    <dgm:cxn modelId="{21986E92-3CC7-4587-BD52-75B2D5F743C6}" type="presOf" srcId="{2BF81C8E-419C-4E53-BD67-51E1F04D286E}" destId="{3874A963-ADEB-4C19-899F-4D454568574A}" srcOrd="1" destOrd="3" presId="urn:microsoft.com/office/officeart/2005/8/layout/vList4"/>
    <dgm:cxn modelId="{AEF0812F-821C-46A0-92CA-10042A18EFC2}" type="presOf" srcId="{2BF81C8E-419C-4E53-BD67-51E1F04D286E}" destId="{417FDADA-ACDA-4F7F-8269-D61790FC689F}" srcOrd="0" destOrd="3" presId="urn:microsoft.com/office/officeart/2005/8/layout/vList4"/>
    <dgm:cxn modelId="{1B69E430-73BA-4231-B86B-91884250ECAB}" srcId="{8FB83318-39AF-4CCB-9627-33D00C41E827}" destId="{DDD2CDD9-2E08-429A-B736-00834B6B2138}" srcOrd="0" destOrd="0" parTransId="{3D2B6800-24BB-469C-A699-39F3CFF75619}" sibTransId="{9C2DEE94-B951-463A-BE37-646A1F1E035B}"/>
    <dgm:cxn modelId="{3D68206E-5659-4A28-B7EE-9AA2B66301B9}" type="presOf" srcId="{50C4EF87-6012-45D1-8FAC-F0A8DCAF5DD0}" destId="{B44745FC-BACE-4054-A91B-20A5D389B20F}" srcOrd="1" destOrd="3" presId="urn:microsoft.com/office/officeart/2005/8/layout/vList4"/>
    <dgm:cxn modelId="{3395C31B-FFD0-40F2-BB17-7166AB7C67A3}" type="presOf" srcId="{DDD2CDD9-2E08-429A-B736-00834B6B2138}" destId="{417FDADA-ACDA-4F7F-8269-D61790FC689F}" srcOrd="0" destOrd="0" presId="urn:microsoft.com/office/officeart/2005/8/layout/vList4"/>
    <dgm:cxn modelId="{DD61719D-A135-41DD-BD64-14FBE2DE2812}" type="presParOf" srcId="{B3FC273A-BECF-4A72-9A19-430B52E1A246}" destId="{57A575B3-F575-4E51-A7F8-0F972EA4B8BF}" srcOrd="0" destOrd="0" presId="urn:microsoft.com/office/officeart/2005/8/layout/vList4"/>
    <dgm:cxn modelId="{98E0AA57-663F-40F0-9678-39B7CECAE1C9}" type="presParOf" srcId="{57A575B3-F575-4E51-A7F8-0F972EA4B8BF}" destId="{417FDADA-ACDA-4F7F-8269-D61790FC689F}" srcOrd="0" destOrd="0" presId="urn:microsoft.com/office/officeart/2005/8/layout/vList4"/>
    <dgm:cxn modelId="{D73232D2-0A07-47F9-80E4-CEF73FDE3392}" type="presParOf" srcId="{57A575B3-F575-4E51-A7F8-0F972EA4B8BF}" destId="{0DE4719F-8D4D-4587-BBA4-1F0A8E9B59C5}" srcOrd="1" destOrd="0" presId="urn:microsoft.com/office/officeart/2005/8/layout/vList4"/>
    <dgm:cxn modelId="{96F10C8F-C2DA-4EB5-A391-2E740B220CEC}" type="presParOf" srcId="{57A575B3-F575-4E51-A7F8-0F972EA4B8BF}" destId="{3874A963-ADEB-4C19-899F-4D454568574A}" srcOrd="2" destOrd="0" presId="urn:microsoft.com/office/officeart/2005/8/layout/vList4"/>
    <dgm:cxn modelId="{DAD5A68E-FF99-42A3-A34F-0F84BFD1FD3B}" type="presParOf" srcId="{B3FC273A-BECF-4A72-9A19-430B52E1A246}" destId="{0A5CC01A-D573-4E2D-94B2-2FF2919B9B1F}" srcOrd="1" destOrd="0" presId="urn:microsoft.com/office/officeart/2005/8/layout/vList4"/>
    <dgm:cxn modelId="{9CE57CFB-E79F-47B9-9833-3E9A9F07016E}" type="presParOf" srcId="{B3FC273A-BECF-4A72-9A19-430B52E1A246}" destId="{F55C6802-6AEE-44C6-9444-E0CBBAE6B315}" srcOrd="2" destOrd="0" presId="urn:microsoft.com/office/officeart/2005/8/layout/vList4"/>
    <dgm:cxn modelId="{376DA907-D79F-4A1B-A76B-7F0AA9F7C2F5}" type="presParOf" srcId="{F55C6802-6AEE-44C6-9444-E0CBBAE6B315}" destId="{093F6864-A271-4CF7-B23F-965DF7F2DD53}" srcOrd="0" destOrd="0" presId="urn:microsoft.com/office/officeart/2005/8/layout/vList4"/>
    <dgm:cxn modelId="{ABCE141A-D3E3-4396-BC4F-F7BF9E60EA0C}" type="presParOf" srcId="{F55C6802-6AEE-44C6-9444-E0CBBAE6B315}" destId="{0584DC0E-43A0-4D0B-B317-219EDF8752F0}" srcOrd="1" destOrd="0" presId="urn:microsoft.com/office/officeart/2005/8/layout/vList4"/>
    <dgm:cxn modelId="{3416000C-BB6B-4D57-96F6-B990FEB4934F}" type="presParOf" srcId="{F55C6802-6AEE-44C6-9444-E0CBBAE6B315}" destId="{0E33D3A8-9C79-41DE-B912-2C91F8CF13F2}" srcOrd="2" destOrd="0" presId="urn:microsoft.com/office/officeart/2005/8/layout/vList4"/>
    <dgm:cxn modelId="{937A9A73-447D-495A-8A63-BE92B44D44C8}" type="presParOf" srcId="{B3FC273A-BECF-4A72-9A19-430B52E1A246}" destId="{6836E0F2-5245-43BC-BCCD-22AE0604C91B}" srcOrd="3" destOrd="0" presId="urn:microsoft.com/office/officeart/2005/8/layout/vList4"/>
    <dgm:cxn modelId="{FA7AF187-E0E9-4F76-951F-E0197FFAA45A}" type="presParOf" srcId="{B3FC273A-BECF-4A72-9A19-430B52E1A246}" destId="{92A81FC2-0C2A-4E39-9ED3-2631F46B6F15}" srcOrd="4" destOrd="0" presId="urn:microsoft.com/office/officeart/2005/8/layout/vList4"/>
    <dgm:cxn modelId="{D3137E35-5AB2-43A8-B15E-8D13670DE67D}" type="presParOf" srcId="{92A81FC2-0C2A-4E39-9ED3-2631F46B6F15}" destId="{9B67A3B7-B94C-4C6E-84A4-BCA695AD37AB}" srcOrd="0" destOrd="0" presId="urn:microsoft.com/office/officeart/2005/8/layout/vList4"/>
    <dgm:cxn modelId="{7232D32C-D78E-42E0-BBC3-E46EA06C941F}" type="presParOf" srcId="{92A81FC2-0C2A-4E39-9ED3-2631F46B6F15}" destId="{6B6A80C2-1195-478B-AE25-DD285C878DC4}" srcOrd="1" destOrd="0" presId="urn:microsoft.com/office/officeart/2005/8/layout/vList4"/>
    <dgm:cxn modelId="{FCE94674-4E44-4EFC-B068-4A6566DD81EC}" type="presParOf" srcId="{92A81FC2-0C2A-4E39-9ED3-2631F46B6F15}" destId="{B44745FC-BACE-4054-A91B-20A5D389B2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67874-6C18-4985-AE51-F33400C39E69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D0144147-BBE3-4378-A15A-ABB889B55AB0}">
      <dgm:prSet phldrT="[Szöveg]" custT="1"/>
      <dgm:spPr/>
      <dgm:t>
        <a:bodyPr/>
        <a:lstStyle/>
        <a:p>
          <a:r>
            <a:rPr lang="hu-HU" sz="3600" dirty="0" smtClean="0">
              <a:solidFill>
                <a:schemeClr val="tx1"/>
              </a:solidFill>
            </a:rPr>
            <a:t>Szervezeti fókuszú</a:t>
          </a:r>
          <a:endParaRPr lang="hu-HU" sz="3600" dirty="0">
            <a:solidFill>
              <a:schemeClr val="tx1"/>
            </a:solidFill>
          </a:endParaRPr>
        </a:p>
      </dgm:t>
    </dgm:pt>
    <dgm:pt modelId="{F4D58721-AEAB-4763-AD10-5FA5681D36B7}" type="parTrans" cxnId="{E5D410BD-0B68-4D56-A33A-9A35D5924009}">
      <dgm:prSet/>
      <dgm:spPr/>
      <dgm:t>
        <a:bodyPr/>
        <a:lstStyle/>
        <a:p>
          <a:endParaRPr lang="hu-HU"/>
        </a:p>
      </dgm:t>
    </dgm:pt>
    <dgm:pt modelId="{044AEBCE-A579-4465-8AC6-93F223166F3E}" type="sibTrans" cxnId="{E5D410BD-0B68-4D56-A33A-9A35D5924009}">
      <dgm:prSet/>
      <dgm:spPr/>
      <dgm:t>
        <a:bodyPr/>
        <a:lstStyle/>
        <a:p>
          <a:endParaRPr lang="hu-HU"/>
        </a:p>
      </dgm:t>
    </dgm:pt>
    <dgm:pt modelId="{DB07261B-6039-452E-B727-7455DF5A2235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A munkahelyi környezet és egyéb szervezeti működési jellemzők megváltoztatására irányulnak. Pl.: </a:t>
          </a:r>
          <a:r>
            <a:rPr lang="hu-HU" b="1" dirty="0" smtClean="0">
              <a:solidFill>
                <a:schemeClr val="tx1"/>
              </a:solidFill>
            </a:rPr>
            <a:t>munkahelyi társas támogatás növelése, a kommunikáció javítása a cél.</a:t>
          </a:r>
          <a:endParaRPr lang="hu-HU" b="1" dirty="0">
            <a:solidFill>
              <a:schemeClr val="tx1"/>
            </a:solidFill>
          </a:endParaRPr>
        </a:p>
      </dgm:t>
    </dgm:pt>
    <dgm:pt modelId="{4FF1A077-DD7C-45F9-80EF-7EB80DD1981E}" type="parTrans" cxnId="{613383A0-3926-4E8E-AB08-9054976E2F5C}">
      <dgm:prSet/>
      <dgm:spPr/>
      <dgm:t>
        <a:bodyPr/>
        <a:lstStyle/>
        <a:p>
          <a:endParaRPr lang="hu-HU"/>
        </a:p>
      </dgm:t>
    </dgm:pt>
    <dgm:pt modelId="{C3A9D86E-B7B7-4ADC-99DA-71F2DB420D4A}" type="sibTrans" cxnId="{613383A0-3926-4E8E-AB08-9054976E2F5C}">
      <dgm:prSet/>
      <dgm:spPr/>
      <dgm:t>
        <a:bodyPr/>
        <a:lstStyle/>
        <a:p>
          <a:endParaRPr lang="hu-HU"/>
        </a:p>
      </dgm:t>
    </dgm:pt>
    <dgm:pt modelId="{6232F317-9D53-4F39-8EE4-CD15BF998DD3}">
      <dgm:prSet phldrT="[Szöveg]" custT="1"/>
      <dgm:spPr/>
      <dgm:t>
        <a:bodyPr/>
        <a:lstStyle/>
        <a:p>
          <a:r>
            <a:rPr lang="hu-HU" sz="3600" dirty="0" smtClean="0">
              <a:solidFill>
                <a:schemeClr val="tx1"/>
              </a:solidFill>
            </a:rPr>
            <a:t>Egyéni fókuszú</a:t>
          </a:r>
          <a:endParaRPr lang="hu-HU" sz="3600" dirty="0">
            <a:solidFill>
              <a:schemeClr val="tx1"/>
            </a:solidFill>
          </a:endParaRPr>
        </a:p>
      </dgm:t>
    </dgm:pt>
    <dgm:pt modelId="{8AD40987-DC86-47F9-821D-72124B1928AD}" type="parTrans" cxnId="{B5710D43-3638-4805-B6AE-B4EB1068D7F0}">
      <dgm:prSet/>
      <dgm:spPr/>
      <dgm:t>
        <a:bodyPr/>
        <a:lstStyle/>
        <a:p>
          <a:endParaRPr lang="hu-HU"/>
        </a:p>
      </dgm:t>
    </dgm:pt>
    <dgm:pt modelId="{ED23AA7A-6C01-4EEC-853E-2B3603C825DD}" type="sibTrans" cxnId="{B5710D43-3638-4805-B6AE-B4EB1068D7F0}">
      <dgm:prSet/>
      <dgm:spPr/>
      <dgm:t>
        <a:bodyPr/>
        <a:lstStyle/>
        <a:p>
          <a:endParaRPr lang="hu-HU"/>
        </a:p>
      </dgm:t>
    </dgm:pt>
    <dgm:pt modelId="{6AFE5FD5-61DF-4013-BCCC-07DF1DA57851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A készségek és technikák elsajátítását szolgálják, amelyek segítenek a stresszel való személyes megküzdésben és ellenállóbbá teszik a munkavállalókat a stressz negatív körülményeivel szemben. Pl. </a:t>
          </a:r>
          <a:r>
            <a:rPr lang="hu-HU" b="1" dirty="0" smtClean="0">
              <a:solidFill>
                <a:schemeClr val="tx1"/>
              </a:solidFill>
            </a:rPr>
            <a:t>érzelmi- és indulatkontroll,örömtréning</a:t>
          </a:r>
          <a:endParaRPr lang="hu-HU" b="1" dirty="0">
            <a:solidFill>
              <a:schemeClr val="tx1"/>
            </a:solidFill>
          </a:endParaRPr>
        </a:p>
      </dgm:t>
    </dgm:pt>
    <dgm:pt modelId="{FE4FBCB8-5AB8-47F1-B3E5-2450E3A44851}" type="parTrans" cxnId="{162C1849-569C-4C96-9E75-DB85A7C385CA}">
      <dgm:prSet/>
      <dgm:spPr/>
      <dgm:t>
        <a:bodyPr/>
        <a:lstStyle/>
        <a:p>
          <a:endParaRPr lang="hu-HU"/>
        </a:p>
      </dgm:t>
    </dgm:pt>
    <dgm:pt modelId="{57A97A41-C7BA-4B90-B0E7-17AB17398F75}" type="sibTrans" cxnId="{162C1849-569C-4C96-9E75-DB85A7C385CA}">
      <dgm:prSet/>
      <dgm:spPr/>
      <dgm:t>
        <a:bodyPr/>
        <a:lstStyle/>
        <a:p>
          <a:endParaRPr lang="hu-HU"/>
        </a:p>
      </dgm:t>
    </dgm:pt>
    <dgm:pt modelId="{BC103AED-F94D-48B4-9D7C-17DBA6DC4617}" type="pres">
      <dgm:prSet presAssocID="{54667874-6C18-4985-AE51-F33400C39E6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0F85EDE-99B2-4BEE-AB01-ED6DD3B3294C}" type="pres">
      <dgm:prSet presAssocID="{D0144147-BBE3-4378-A15A-ABB889B55AB0}" presName="compNode" presStyleCnt="0"/>
      <dgm:spPr/>
    </dgm:pt>
    <dgm:pt modelId="{16AED477-CDDD-4F4E-8C20-2870EB2002FC}" type="pres">
      <dgm:prSet presAssocID="{D0144147-BBE3-4378-A15A-ABB889B55AB0}" presName="aNode" presStyleLbl="bgShp" presStyleIdx="0" presStyleCnt="2"/>
      <dgm:spPr/>
      <dgm:t>
        <a:bodyPr/>
        <a:lstStyle/>
        <a:p>
          <a:endParaRPr lang="hu-HU"/>
        </a:p>
      </dgm:t>
    </dgm:pt>
    <dgm:pt modelId="{804CF6CE-C4E2-49F8-B4C8-540769B52EBE}" type="pres">
      <dgm:prSet presAssocID="{D0144147-BBE3-4378-A15A-ABB889B55AB0}" presName="textNode" presStyleLbl="bgShp" presStyleIdx="0" presStyleCnt="2"/>
      <dgm:spPr/>
      <dgm:t>
        <a:bodyPr/>
        <a:lstStyle/>
        <a:p>
          <a:endParaRPr lang="hu-HU"/>
        </a:p>
      </dgm:t>
    </dgm:pt>
    <dgm:pt modelId="{98D8EA51-7923-4F31-9B56-F7FF9A774307}" type="pres">
      <dgm:prSet presAssocID="{D0144147-BBE3-4378-A15A-ABB889B55AB0}" presName="compChildNode" presStyleCnt="0"/>
      <dgm:spPr/>
    </dgm:pt>
    <dgm:pt modelId="{C941822B-87C1-41C5-8D43-3D6AF3901D67}" type="pres">
      <dgm:prSet presAssocID="{D0144147-BBE3-4378-A15A-ABB889B55AB0}" presName="theInnerList" presStyleCnt="0"/>
      <dgm:spPr/>
    </dgm:pt>
    <dgm:pt modelId="{61F3BA6C-2CB5-4FAB-B926-8AA0C9B1DC06}" type="pres">
      <dgm:prSet presAssocID="{DB07261B-6039-452E-B727-7455DF5A2235}" presName="childNode" presStyleLbl="node1" presStyleIdx="0" presStyleCnt="2" custScaleX="100766" custScaleY="1182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620EA1-ABA1-43A5-B94D-B228E8380EFD}" type="pres">
      <dgm:prSet presAssocID="{D0144147-BBE3-4378-A15A-ABB889B55AB0}" presName="aSpace" presStyleCnt="0"/>
      <dgm:spPr/>
    </dgm:pt>
    <dgm:pt modelId="{5FAED7B1-4028-4152-9941-A4C6A05C1654}" type="pres">
      <dgm:prSet presAssocID="{6232F317-9D53-4F39-8EE4-CD15BF998DD3}" presName="compNode" presStyleCnt="0"/>
      <dgm:spPr/>
    </dgm:pt>
    <dgm:pt modelId="{1076EE36-1748-4F3E-92AD-816036C104EF}" type="pres">
      <dgm:prSet presAssocID="{6232F317-9D53-4F39-8EE4-CD15BF998DD3}" presName="aNode" presStyleLbl="bgShp" presStyleIdx="1" presStyleCnt="2"/>
      <dgm:spPr/>
      <dgm:t>
        <a:bodyPr/>
        <a:lstStyle/>
        <a:p>
          <a:endParaRPr lang="hu-HU"/>
        </a:p>
      </dgm:t>
    </dgm:pt>
    <dgm:pt modelId="{BF3CBDAB-6087-4AF8-A85B-09968B0BA949}" type="pres">
      <dgm:prSet presAssocID="{6232F317-9D53-4F39-8EE4-CD15BF998DD3}" presName="textNode" presStyleLbl="bgShp" presStyleIdx="1" presStyleCnt="2"/>
      <dgm:spPr/>
      <dgm:t>
        <a:bodyPr/>
        <a:lstStyle/>
        <a:p>
          <a:endParaRPr lang="hu-HU"/>
        </a:p>
      </dgm:t>
    </dgm:pt>
    <dgm:pt modelId="{2D43B490-B2DA-406F-A662-98BA7D3D3481}" type="pres">
      <dgm:prSet presAssocID="{6232F317-9D53-4F39-8EE4-CD15BF998DD3}" presName="compChildNode" presStyleCnt="0"/>
      <dgm:spPr/>
    </dgm:pt>
    <dgm:pt modelId="{55111D4E-C733-433B-8348-663A0086A1CB}" type="pres">
      <dgm:prSet presAssocID="{6232F317-9D53-4F39-8EE4-CD15BF998DD3}" presName="theInnerList" presStyleCnt="0"/>
      <dgm:spPr/>
    </dgm:pt>
    <dgm:pt modelId="{90B3B673-B598-4A07-8227-22F1637023CC}" type="pres">
      <dgm:prSet presAssocID="{6AFE5FD5-61DF-4013-BCCC-07DF1DA5785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5D410BD-0B68-4D56-A33A-9A35D5924009}" srcId="{54667874-6C18-4985-AE51-F33400C39E69}" destId="{D0144147-BBE3-4378-A15A-ABB889B55AB0}" srcOrd="0" destOrd="0" parTransId="{F4D58721-AEAB-4763-AD10-5FA5681D36B7}" sibTransId="{044AEBCE-A579-4465-8AC6-93F223166F3E}"/>
    <dgm:cxn modelId="{47F979AE-8C72-4B4C-B873-0BC1C8DBBFF9}" type="presOf" srcId="{6AFE5FD5-61DF-4013-BCCC-07DF1DA57851}" destId="{90B3B673-B598-4A07-8227-22F1637023CC}" srcOrd="0" destOrd="0" presId="urn:microsoft.com/office/officeart/2005/8/layout/lProcess2"/>
    <dgm:cxn modelId="{F05DE75C-F0B9-4FCB-8CEE-9AE051DCCE24}" type="presOf" srcId="{54667874-6C18-4985-AE51-F33400C39E69}" destId="{BC103AED-F94D-48B4-9D7C-17DBA6DC4617}" srcOrd="0" destOrd="0" presId="urn:microsoft.com/office/officeart/2005/8/layout/lProcess2"/>
    <dgm:cxn modelId="{B5710D43-3638-4805-B6AE-B4EB1068D7F0}" srcId="{54667874-6C18-4985-AE51-F33400C39E69}" destId="{6232F317-9D53-4F39-8EE4-CD15BF998DD3}" srcOrd="1" destOrd="0" parTransId="{8AD40987-DC86-47F9-821D-72124B1928AD}" sibTransId="{ED23AA7A-6C01-4EEC-853E-2B3603C825DD}"/>
    <dgm:cxn modelId="{162C1849-569C-4C96-9E75-DB85A7C385CA}" srcId="{6232F317-9D53-4F39-8EE4-CD15BF998DD3}" destId="{6AFE5FD5-61DF-4013-BCCC-07DF1DA57851}" srcOrd="0" destOrd="0" parTransId="{FE4FBCB8-5AB8-47F1-B3E5-2450E3A44851}" sibTransId="{57A97A41-C7BA-4B90-B0E7-17AB17398F75}"/>
    <dgm:cxn modelId="{87EAEF61-DDB4-40AF-8693-2C2A50C8E2B0}" type="presOf" srcId="{6232F317-9D53-4F39-8EE4-CD15BF998DD3}" destId="{BF3CBDAB-6087-4AF8-A85B-09968B0BA949}" srcOrd="1" destOrd="0" presId="urn:microsoft.com/office/officeart/2005/8/layout/lProcess2"/>
    <dgm:cxn modelId="{50A5C02D-3AD5-46A0-A0B9-630B9B219032}" type="presOf" srcId="{D0144147-BBE3-4378-A15A-ABB889B55AB0}" destId="{16AED477-CDDD-4F4E-8C20-2870EB2002FC}" srcOrd="0" destOrd="0" presId="urn:microsoft.com/office/officeart/2005/8/layout/lProcess2"/>
    <dgm:cxn modelId="{CF8ADE56-EDE6-4D0B-9C33-7477390E0B37}" type="presOf" srcId="{6232F317-9D53-4F39-8EE4-CD15BF998DD3}" destId="{1076EE36-1748-4F3E-92AD-816036C104EF}" srcOrd="0" destOrd="0" presId="urn:microsoft.com/office/officeart/2005/8/layout/lProcess2"/>
    <dgm:cxn modelId="{9C0271A4-3400-49C5-A3DD-FB709F8217EB}" type="presOf" srcId="{D0144147-BBE3-4378-A15A-ABB889B55AB0}" destId="{804CF6CE-C4E2-49F8-B4C8-540769B52EBE}" srcOrd="1" destOrd="0" presId="urn:microsoft.com/office/officeart/2005/8/layout/lProcess2"/>
    <dgm:cxn modelId="{2CBCAA7C-B38A-4FE8-854E-9E17336D8543}" type="presOf" srcId="{DB07261B-6039-452E-B727-7455DF5A2235}" destId="{61F3BA6C-2CB5-4FAB-B926-8AA0C9B1DC06}" srcOrd="0" destOrd="0" presId="urn:microsoft.com/office/officeart/2005/8/layout/lProcess2"/>
    <dgm:cxn modelId="{613383A0-3926-4E8E-AB08-9054976E2F5C}" srcId="{D0144147-BBE3-4378-A15A-ABB889B55AB0}" destId="{DB07261B-6039-452E-B727-7455DF5A2235}" srcOrd="0" destOrd="0" parTransId="{4FF1A077-DD7C-45F9-80EF-7EB80DD1981E}" sibTransId="{C3A9D86E-B7B7-4ADC-99DA-71F2DB420D4A}"/>
    <dgm:cxn modelId="{158DEA62-BBA0-42C0-9437-4D394953CE74}" type="presParOf" srcId="{BC103AED-F94D-48B4-9D7C-17DBA6DC4617}" destId="{10F85EDE-99B2-4BEE-AB01-ED6DD3B3294C}" srcOrd="0" destOrd="0" presId="urn:microsoft.com/office/officeart/2005/8/layout/lProcess2"/>
    <dgm:cxn modelId="{98E1CE3E-37C5-4E28-A2AE-62606D6CEEC7}" type="presParOf" srcId="{10F85EDE-99B2-4BEE-AB01-ED6DD3B3294C}" destId="{16AED477-CDDD-4F4E-8C20-2870EB2002FC}" srcOrd="0" destOrd="0" presId="urn:microsoft.com/office/officeart/2005/8/layout/lProcess2"/>
    <dgm:cxn modelId="{461B1107-701E-4A35-8777-EB7810A38D31}" type="presParOf" srcId="{10F85EDE-99B2-4BEE-AB01-ED6DD3B3294C}" destId="{804CF6CE-C4E2-49F8-B4C8-540769B52EBE}" srcOrd="1" destOrd="0" presId="urn:microsoft.com/office/officeart/2005/8/layout/lProcess2"/>
    <dgm:cxn modelId="{8C8AF639-A985-48F7-89D9-EF9C1DC83DBA}" type="presParOf" srcId="{10F85EDE-99B2-4BEE-AB01-ED6DD3B3294C}" destId="{98D8EA51-7923-4F31-9B56-F7FF9A774307}" srcOrd="2" destOrd="0" presId="urn:microsoft.com/office/officeart/2005/8/layout/lProcess2"/>
    <dgm:cxn modelId="{F93DC2C3-2372-4C72-948C-70BEEDFFA950}" type="presParOf" srcId="{98D8EA51-7923-4F31-9B56-F7FF9A774307}" destId="{C941822B-87C1-41C5-8D43-3D6AF3901D67}" srcOrd="0" destOrd="0" presId="urn:microsoft.com/office/officeart/2005/8/layout/lProcess2"/>
    <dgm:cxn modelId="{7FA7975B-FB2D-44E3-8FFC-48AC18DC16FC}" type="presParOf" srcId="{C941822B-87C1-41C5-8D43-3D6AF3901D67}" destId="{61F3BA6C-2CB5-4FAB-B926-8AA0C9B1DC06}" srcOrd="0" destOrd="0" presId="urn:microsoft.com/office/officeart/2005/8/layout/lProcess2"/>
    <dgm:cxn modelId="{C07DD9C5-98EB-499D-B846-4AA83C431C06}" type="presParOf" srcId="{BC103AED-F94D-48B4-9D7C-17DBA6DC4617}" destId="{5D620EA1-ABA1-43A5-B94D-B228E8380EFD}" srcOrd="1" destOrd="0" presId="urn:microsoft.com/office/officeart/2005/8/layout/lProcess2"/>
    <dgm:cxn modelId="{B8BEF2EA-D7A3-42ED-90B4-FF496C778F2F}" type="presParOf" srcId="{BC103AED-F94D-48B4-9D7C-17DBA6DC4617}" destId="{5FAED7B1-4028-4152-9941-A4C6A05C1654}" srcOrd="2" destOrd="0" presId="urn:microsoft.com/office/officeart/2005/8/layout/lProcess2"/>
    <dgm:cxn modelId="{1994FBAA-073E-4F8D-A760-D7F3CA419C04}" type="presParOf" srcId="{5FAED7B1-4028-4152-9941-A4C6A05C1654}" destId="{1076EE36-1748-4F3E-92AD-816036C104EF}" srcOrd="0" destOrd="0" presId="urn:microsoft.com/office/officeart/2005/8/layout/lProcess2"/>
    <dgm:cxn modelId="{7CE4B255-4C10-4EDE-A32B-FB697AF7B1F0}" type="presParOf" srcId="{5FAED7B1-4028-4152-9941-A4C6A05C1654}" destId="{BF3CBDAB-6087-4AF8-A85B-09968B0BA949}" srcOrd="1" destOrd="0" presId="urn:microsoft.com/office/officeart/2005/8/layout/lProcess2"/>
    <dgm:cxn modelId="{32AC7AA7-8608-4D31-902E-9C877DF4FD92}" type="presParOf" srcId="{5FAED7B1-4028-4152-9941-A4C6A05C1654}" destId="{2D43B490-B2DA-406F-A662-98BA7D3D3481}" srcOrd="2" destOrd="0" presId="urn:microsoft.com/office/officeart/2005/8/layout/lProcess2"/>
    <dgm:cxn modelId="{3F822CC1-C69D-40DB-ADF0-7C795C9B050F}" type="presParOf" srcId="{2D43B490-B2DA-406F-A662-98BA7D3D3481}" destId="{55111D4E-C733-433B-8348-663A0086A1CB}" srcOrd="0" destOrd="0" presId="urn:microsoft.com/office/officeart/2005/8/layout/lProcess2"/>
    <dgm:cxn modelId="{F932D117-0493-48C7-8692-713FA9DF4F9F}" type="presParOf" srcId="{55111D4E-C733-433B-8348-663A0086A1CB}" destId="{90B3B673-B598-4A07-8227-22F1637023C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8B9D0-6AC0-4ACB-A25F-5CA85E0CBE6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C1CB90F-3C54-4CAA-888A-95E3DB2A6C4C}">
      <dgm:prSet phldrT="[Szöveg]"/>
      <dgm:spPr>
        <a:solidFill>
          <a:srgbClr val="F68D36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Elsődleges intervenció</a:t>
          </a:r>
          <a:endParaRPr lang="hu-HU" dirty="0">
            <a:solidFill>
              <a:schemeClr val="tx1"/>
            </a:solidFill>
          </a:endParaRPr>
        </a:p>
      </dgm:t>
    </dgm:pt>
    <dgm:pt modelId="{00F7FC21-8822-4878-94B7-FB8380331B5D}" type="parTrans" cxnId="{C9615357-CDB5-4AE9-A44E-0204AEF15299}">
      <dgm:prSet/>
      <dgm:spPr/>
      <dgm:t>
        <a:bodyPr/>
        <a:lstStyle/>
        <a:p>
          <a:endParaRPr lang="hu-HU"/>
        </a:p>
      </dgm:t>
    </dgm:pt>
    <dgm:pt modelId="{41314A22-CB8D-41BF-A0FC-A8C87886DE57}" type="sibTrans" cxnId="{C9615357-CDB5-4AE9-A44E-0204AEF15299}">
      <dgm:prSet/>
      <dgm:spPr/>
      <dgm:t>
        <a:bodyPr/>
        <a:lstStyle/>
        <a:p>
          <a:endParaRPr lang="hu-HU"/>
        </a:p>
      </dgm:t>
    </dgm:pt>
    <dgm:pt modelId="{2ADC8A8F-B7C9-46F1-81E7-7838458C39BC}">
      <dgm:prSet phldrT="[Szöveg]"/>
      <dgm:spPr>
        <a:solidFill>
          <a:srgbClr val="F68D36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kialakulásának megelőzése :pl. rugalmas munkaidő révén vagy a vezetők célzott képzése által</a:t>
          </a:r>
          <a:endParaRPr lang="hu-HU" dirty="0">
            <a:solidFill>
              <a:schemeClr val="tx1"/>
            </a:solidFill>
          </a:endParaRPr>
        </a:p>
      </dgm:t>
    </dgm:pt>
    <dgm:pt modelId="{193B04B2-7580-4000-9723-7627CC3414BC}" type="parTrans" cxnId="{B5072F13-BACE-4790-93F8-3D5F9747E2A2}">
      <dgm:prSet/>
      <dgm:spPr/>
      <dgm:t>
        <a:bodyPr/>
        <a:lstStyle/>
        <a:p>
          <a:endParaRPr lang="hu-HU"/>
        </a:p>
      </dgm:t>
    </dgm:pt>
    <dgm:pt modelId="{8F22FC6C-BF64-4CB5-AC2E-AF875064583F}" type="sibTrans" cxnId="{B5072F13-BACE-4790-93F8-3D5F9747E2A2}">
      <dgm:prSet/>
      <dgm:spPr/>
      <dgm:t>
        <a:bodyPr/>
        <a:lstStyle/>
        <a:p>
          <a:endParaRPr lang="hu-HU"/>
        </a:p>
      </dgm:t>
    </dgm:pt>
    <dgm:pt modelId="{00B361D3-19C4-4737-90AB-74E29D485459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Másodlagos intervenció</a:t>
          </a:r>
          <a:endParaRPr lang="hu-HU" dirty="0">
            <a:solidFill>
              <a:schemeClr val="tx1"/>
            </a:solidFill>
          </a:endParaRPr>
        </a:p>
      </dgm:t>
    </dgm:pt>
    <dgm:pt modelId="{7C94A66A-3263-4B89-A6DD-5E1D9F2B1F52}" type="parTrans" cxnId="{EC9CD38B-E327-447B-A09E-8A37A7642E9F}">
      <dgm:prSet/>
      <dgm:spPr/>
      <dgm:t>
        <a:bodyPr/>
        <a:lstStyle/>
        <a:p>
          <a:endParaRPr lang="hu-HU"/>
        </a:p>
      </dgm:t>
    </dgm:pt>
    <dgm:pt modelId="{5A36A8B2-C563-4B7A-B798-F2603E9F1561}" type="sibTrans" cxnId="{EC9CD38B-E327-447B-A09E-8A37A7642E9F}">
      <dgm:prSet/>
      <dgm:spPr/>
      <dgm:t>
        <a:bodyPr/>
        <a:lstStyle/>
        <a:p>
          <a:endParaRPr lang="hu-HU"/>
        </a:p>
      </dgm:t>
    </dgm:pt>
    <dgm:pt modelId="{594848B0-D313-4329-93EE-329EE0E652F8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a magas munkahelyi stressz csökkentését vagy olyan védő tényezők kialakítását célozzák, amelyek csökkentik a munkahelyi stressz káros hatásait (pl.: munkahelyi társas kapcsolatok javítása )</a:t>
          </a:r>
          <a:endParaRPr lang="hu-HU" dirty="0">
            <a:solidFill>
              <a:schemeClr val="tx1"/>
            </a:solidFill>
          </a:endParaRPr>
        </a:p>
      </dgm:t>
    </dgm:pt>
    <dgm:pt modelId="{92434C14-C4D8-44DA-B710-B742B67C843C}" type="parTrans" cxnId="{052470A0-8A0A-4E9A-8B98-73A7EF6C0D3C}">
      <dgm:prSet/>
      <dgm:spPr/>
      <dgm:t>
        <a:bodyPr/>
        <a:lstStyle/>
        <a:p>
          <a:endParaRPr lang="hu-HU"/>
        </a:p>
      </dgm:t>
    </dgm:pt>
    <dgm:pt modelId="{91DF4673-B32D-4E30-AC30-66169102C897}" type="sibTrans" cxnId="{052470A0-8A0A-4E9A-8B98-73A7EF6C0D3C}">
      <dgm:prSet/>
      <dgm:spPr/>
      <dgm:t>
        <a:bodyPr/>
        <a:lstStyle/>
        <a:p>
          <a:endParaRPr lang="hu-HU"/>
        </a:p>
      </dgm:t>
    </dgm:pt>
    <dgm:pt modelId="{52397D76-1E4D-4284-92E0-3EA179335643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Harmadlagos intervenció</a:t>
          </a:r>
          <a:endParaRPr lang="hu-HU" dirty="0">
            <a:solidFill>
              <a:schemeClr val="tx1"/>
            </a:solidFill>
          </a:endParaRPr>
        </a:p>
      </dgm:t>
    </dgm:pt>
    <dgm:pt modelId="{64A96F84-DB1A-4D13-8BEC-6687855DE82C}" type="parTrans" cxnId="{88FBAFB0-7068-44D5-9CD0-B055C7D00CA2}">
      <dgm:prSet/>
      <dgm:spPr/>
      <dgm:t>
        <a:bodyPr/>
        <a:lstStyle/>
        <a:p>
          <a:endParaRPr lang="hu-HU"/>
        </a:p>
      </dgm:t>
    </dgm:pt>
    <dgm:pt modelId="{8570F1BA-5D61-491F-9891-C51464C9115E}" type="sibTrans" cxnId="{88FBAFB0-7068-44D5-9CD0-B055C7D00CA2}">
      <dgm:prSet/>
      <dgm:spPr/>
      <dgm:t>
        <a:bodyPr/>
        <a:lstStyle/>
        <a:p>
          <a:endParaRPr lang="hu-HU"/>
        </a:p>
      </dgm:t>
    </dgm:pt>
    <dgm:pt modelId="{7B2C33FD-89E6-4878-837D-14A4DF51C437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a munkahelyi stressz következményeként már kialakult betegséget kezelik, a munkavállalók rehabilitációját célozzák (pl.: pszichoterápiás kezelés).</a:t>
          </a:r>
          <a:endParaRPr lang="hu-HU" dirty="0">
            <a:solidFill>
              <a:schemeClr val="tx1"/>
            </a:solidFill>
          </a:endParaRPr>
        </a:p>
      </dgm:t>
    </dgm:pt>
    <dgm:pt modelId="{B3A43929-03AB-40F8-B99F-FF48B582F0F2}" type="parTrans" cxnId="{8D5668EF-403E-4E78-AAF1-D25DCA03A9EF}">
      <dgm:prSet/>
      <dgm:spPr/>
      <dgm:t>
        <a:bodyPr/>
        <a:lstStyle/>
        <a:p>
          <a:endParaRPr lang="hu-HU"/>
        </a:p>
      </dgm:t>
    </dgm:pt>
    <dgm:pt modelId="{0958CB64-75AC-413F-B2D7-00DC62452FFC}" type="sibTrans" cxnId="{8D5668EF-403E-4E78-AAF1-D25DCA03A9EF}">
      <dgm:prSet/>
      <dgm:spPr/>
      <dgm:t>
        <a:bodyPr/>
        <a:lstStyle/>
        <a:p>
          <a:endParaRPr lang="hu-HU"/>
        </a:p>
      </dgm:t>
    </dgm:pt>
    <dgm:pt modelId="{7D9040E5-5EF8-4AE4-A14F-7092457DE1AC}" type="pres">
      <dgm:prSet presAssocID="{5A08B9D0-6AC0-4ACB-A25F-5CA85E0CBE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E8A2FBC-BE9A-4685-A4F4-2BACF7FEEA2C}" type="pres">
      <dgm:prSet presAssocID="{0C1CB90F-3C54-4CAA-888A-95E3DB2A6C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8051A8-BC70-4AF4-A97C-04AA3F5E8ECA}" type="pres">
      <dgm:prSet presAssocID="{41314A22-CB8D-41BF-A0FC-A8C87886DE57}" presName="sibTrans" presStyleCnt="0"/>
      <dgm:spPr/>
    </dgm:pt>
    <dgm:pt modelId="{5BE2B98F-E374-4F4E-B6B4-07296493A78B}" type="pres">
      <dgm:prSet presAssocID="{00B361D3-19C4-4737-90AB-74E29D4854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6A670A-C15F-4B51-81C3-9449B0C890AB}" type="pres">
      <dgm:prSet presAssocID="{5A36A8B2-C563-4B7A-B798-F2603E9F1561}" presName="sibTrans" presStyleCnt="0"/>
      <dgm:spPr/>
    </dgm:pt>
    <dgm:pt modelId="{0014685C-4550-4D8D-88D6-D6F4A43A2764}" type="pres">
      <dgm:prSet presAssocID="{52397D76-1E4D-4284-92E0-3EA1793356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D5668EF-403E-4E78-AAF1-D25DCA03A9EF}" srcId="{52397D76-1E4D-4284-92E0-3EA179335643}" destId="{7B2C33FD-89E6-4878-837D-14A4DF51C437}" srcOrd="0" destOrd="0" parTransId="{B3A43929-03AB-40F8-B99F-FF48B582F0F2}" sibTransId="{0958CB64-75AC-413F-B2D7-00DC62452FFC}"/>
    <dgm:cxn modelId="{B5072F13-BACE-4790-93F8-3D5F9747E2A2}" srcId="{0C1CB90F-3C54-4CAA-888A-95E3DB2A6C4C}" destId="{2ADC8A8F-B7C9-46F1-81E7-7838458C39BC}" srcOrd="0" destOrd="0" parTransId="{193B04B2-7580-4000-9723-7627CC3414BC}" sibTransId="{8F22FC6C-BF64-4CB5-AC2E-AF875064583F}"/>
    <dgm:cxn modelId="{88FBAFB0-7068-44D5-9CD0-B055C7D00CA2}" srcId="{5A08B9D0-6AC0-4ACB-A25F-5CA85E0CBE6C}" destId="{52397D76-1E4D-4284-92E0-3EA179335643}" srcOrd="2" destOrd="0" parTransId="{64A96F84-DB1A-4D13-8BEC-6687855DE82C}" sibTransId="{8570F1BA-5D61-491F-9891-C51464C9115E}"/>
    <dgm:cxn modelId="{C9615357-CDB5-4AE9-A44E-0204AEF15299}" srcId="{5A08B9D0-6AC0-4ACB-A25F-5CA85E0CBE6C}" destId="{0C1CB90F-3C54-4CAA-888A-95E3DB2A6C4C}" srcOrd="0" destOrd="0" parTransId="{00F7FC21-8822-4878-94B7-FB8380331B5D}" sibTransId="{41314A22-CB8D-41BF-A0FC-A8C87886DE57}"/>
    <dgm:cxn modelId="{052470A0-8A0A-4E9A-8B98-73A7EF6C0D3C}" srcId="{00B361D3-19C4-4737-90AB-74E29D485459}" destId="{594848B0-D313-4329-93EE-329EE0E652F8}" srcOrd="0" destOrd="0" parTransId="{92434C14-C4D8-44DA-B710-B742B67C843C}" sibTransId="{91DF4673-B32D-4E30-AC30-66169102C897}"/>
    <dgm:cxn modelId="{6D0C915E-A4B1-45DC-99C8-906F2BD49382}" type="presOf" srcId="{2ADC8A8F-B7C9-46F1-81E7-7838458C39BC}" destId="{1E8A2FBC-BE9A-4685-A4F4-2BACF7FEEA2C}" srcOrd="0" destOrd="1" presId="urn:microsoft.com/office/officeart/2005/8/layout/default"/>
    <dgm:cxn modelId="{EC9CD38B-E327-447B-A09E-8A37A7642E9F}" srcId="{5A08B9D0-6AC0-4ACB-A25F-5CA85E0CBE6C}" destId="{00B361D3-19C4-4737-90AB-74E29D485459}" srcOrd="1" destOrd="0" parTransId="{7C94A66A-3263-4B89-A6DD-5E1D9F2B1F52}" sibTransId="{5A36A8B2-C563-4B7A-B798-F2603E9F1561}"/>
    <dgm:cxn modelId="{F346BD4D-60E6-4624-9869-1E255FAE4F96}" type="presOf" srcId="{5A08B9D0-6AC0-4ACB-A25F-5CA85E0CBE6C}" destId="{7D9040E5-5EF8-4AE4-A14F-7092457DE1AC}" srcOrd="0" destOrd="0" presId="urn:microsoft.com/office/officeart/2005/8/layout/default"/>
    <dgm:cxn modelId="{1A77AF84-465A-452B-90A6-18AF5CDA892D}" type="presOf" srcId="{594848B0-D313-4329-93EE-329EE0E652F8}" destId="{5BE2B98F-E374-4F4E-B6B4-07296493A78B}" srcOrd="0" destOrd="1" presId="urn:microsoft.com/office/officeart/2005/8/layout/default"/>
    <dgm:cxn modelId="{829ABE18-1EB1-4687-8588-890B5450BB24}" type="presOf" srcId="{00B361D3-19C4-4737-90AB-74E29D485459}" destId="{5BE2B98F-E374-4F4E-B6B4-07296493A78B}" srcOrd="0" destOrd="0" presId="urn:microsoft.com/office/officeart/2005/8/layout/default"/>
    <dgm:cxn modelId="{AE94D9BD-8723-4A67-884A-74345FD40E4E}" type="presOf" srcId="{52397D76-1E4D-4284-92E0-3EA179335643}" destId="{0014685C-4550-4D8D-88D6-D6F4A43A2764}" srcOrd="0" destOrd="0" presId="urn:microsoft.com/office/officeart/2005/8/layout/default"/>
    <dgm:cxn modelId="{F9CA640B-0D81-46EA-B9C1-A23A2B473FE8}" type="presOf" srcId="{0C1CB90F-3C54-4CAA-888A-95E3DB2A6C4C}" destId="{1E8A2FBC-BE9A-4685-A4F4-2BACF7FEEA2C}" srcOrd="0" destOrd="0" presId="urn:microsoft.com/office/officeart/2005/8/layout/default"/>
    <dgm:cxn modelId="{DF0E3961-7310-492F-9E76-D82D5AC63EE4}" type="presOf" srcId="{7B2C33FD-89E6-4878-837D-14A4DF51C437}" destId="{0014685C-4550-4D8D-88D6-D6F4A43A2764}" srcOrd="0" destOrd="1" presId="urn:microsoft.com/office/officeart/2005/8/layout/default"/>
    <dgm:cxn modelId="{A13F0C70-74F1-4F24-8F69-8652DD647AF2}" type="presParOf" srcId="{7D9040E5-5EF8-4AE4-A14F-7092457DE1AC}" destId="{1E8A2FBC-BE9A-4685-A4F4-2BACF7FEEA2C}" srcOrd="0" destOrd="0" presId="urn:microsoft.com/office/officeart/2005/8/layout/default"/>
    <dgm:cxn modelId="{3F50E0DD-3199-4B34-85A2-5F7D48921125}" type="presParOf" srcId="{7D9040E5-5EF8-4AE4-A14F-7092457DE1AC}" destId="{048051A8-BC70-4AF4-A97C-04AA3F5E8ECA}" srcOrd="1" destOrd="0" presId="urn:microsoft.com/office/officeart/2005/8/layout/default"/>
    <dgm:cxn modelId="{EFE0F06C-A7C5-4007-9CC2-65C126DA3105}" type="presParOf" srcId="{7D9040E5-5EF8-4AE4-A14F-7092457DE1AC}" destId="{5BE2B98F-E374-4F4E-B6B4-07296493A78B}" srcOrd="2" destOrd="0" presId="urn:microsoft.com/office/officeart/2005/8/layout/default"/>
    <dgm:cxn modelId="{B5AC9CBA-0950-4041-BF09-EF063DB2539D}" type="presParOf" srcId="{7D9040E5-5EF8-4AE4-A14F-7092457DE1AC}" destId="{B26A670A-C15F-4B51-81C3-9449B0C890AB}" srcOrd="3" destOrd="0" presId="urn:microsoft.com/office/officeart/2005/8/layout/default"/>
    <dgm:cxn modelId="{8F8F17CB-D359-4C5C-A8B4-251627400A36}" type="presParOf" srcId="{7D9040E5-5EF8-4AE4-A14F-7092457DE1AC}" destId="{0014685C-4550-4D8D-88D6-D6F4A43A276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BF8311-AC9D-4EB9-9458-2E71CFE8C6DD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C19F07E5-C3F6-48E7-BEB0-7028967F976F}">
      <dgm:prSet phldrT="[Szöveg]"/>
      <dgm:spPr/>
      <dgm:t>
        <a:bodyPr/>
        <a:lstStyle/>
        <a:p>
          <a:r>
            <a:rPr lang="hu-HU" dirty="0" smtClean="0"/>
            <a:t>Részvényesi elmélet:</a:t>
          </a:r>
          <a:endParaRPr lang="hu-HU" dirty="0"/>
        </a:p>
      </dgm:t>
    </dgm:pt>
    <dgm:pt modelId="{B25B667E-5F4C-40A9-85E7-88364A8A73C8}" type="parTrans" cxnId="{5B105DC0-C8C8-4DEB-9D68-79B6C9CE0C76}">
      <dgm:prSet/>
      <dgm:spPr/>
      <dgm:t>
        <a:bodyPr/>
        <a:lstStyle/>
        <a:p>
          <a:endParaRPr lang="hu-HU"/>
        </a:p>
      </dgm:t>
    </dgm:pt>
    <dgm:pt modelId="{0298F04B-DF04-40F1-A15E-F4B95A66FBBF}" type="sibTrans" cxnId="{5B105DC0-C8C8-4DEB-9D68-79B6C9CE0C76}">
      <dgm:prSet/>
      <dgm:spPr/>
      <dgm:t>
        <a:bodyPr/>
        <a:lstStyle/>
        <a:p>
          <a:endParaRPr lang="hu-HU"/>
        </a:p>
      </dgm:t>
    </dgm:pt>
    <dgm:pt modelId="{F3008D68-465C-4C77-A3FB-1DB0BD79BB3F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 a vállalati működés célja a profit és a részvényesek vagyonának maximalizálása</a:t>
          </a:r>
          <a:endParaRPr lang="hu-HU" dirty="0">
            <a:solidFill>
              <a:schemeClr val="tx1"/>
            </a:solidFill>
          </a:endParaRPr>
        </a:p>
      </dgm:t>
    </dgm:pt>
    <dgm:pt modelId="{19728F32-9C20-4587-AC64-3497CA879080}" type="parTrans" cxnId="{92DB4AEE-4D06-4E5F-8B76-A9CA980143FC}">
      <dgm:prSet/>
      <dgm:spPr/>
      <dgm:t>
        <a:bodyPr/>
        <a:lstStyle/>
        <a:p>
          <a:endParaRPr lang="hu-HU"/>
        </a:p>
      </dgm:t>
    </dgm:pt>
    <dgm:pt modelId="{9339E559-5758-4C17-9E49-D2035C707820}" type="sibTrans" cxnId="{92DB4AEE-4D06-4E5F-8B76-A9CA980143FC}">
      <dgm:prSet/>
      <dgm:spPr/>
      <dgm:t>
        <a:bodyPr/>
        <a:lstStyle/>
        <a:p>
          <a:endParaRPr lang="hu-HU"/>
        </a:p>
      </dgm:t>
    </dgm:pt>
    <dgm:pt modelId="{E7405759-0089-4093-A403-5C722D490F6E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A </a:t>
          </a:r>
          <a:r>
            <a:rPr lang="hu-HU" dirty="0" err="1" smtClean="0">
              <a:solidFill>
                <a:sysClr val="windowText" lastClr="000000"/>
              </a:solidFill>
            </a:rPr>
            <a:t>stresszkezelés</a:t>
          </a:r>
          <a:r>
            <a:rPr lang="hu-HU" dirty="0" smtClean="0">
              <a:solidFill>
                <a:sysClr val="windowText" lastClr="000000"/>
              </a:solidFill>
            </a:rPr>
            <a:t> célja kizárólag a vállalati nyereségmaximalizálás.</a:t>
          </a:r>
          <a:endParaRPr lang="hu-HU" dirty="0">
            <a:solidFill>
              <a:sysClr val="windowText" lastClr="000000"/>
            </a:solidFill>
          </a:endParaRPr>
        </a:p>
      </dgm:t>
    </dgm:pt>
    <dgm:pt modelId="{2222CB4F-B879-4316-B19B-9824265B305C}" type="parTrans" cxnId="{A0A3FFA1-E7F5-4A87-AFE6-A978EE11D443}">
      <dgm:prSet/>
      <dgm:spPr/>
      <dgm:t>
        <a:bodyPr/>
        <a:lstStyle/>
        <a:p>
          <a:endParaRPr lang="hu-HU"/>
        </a:p>
      </dgm:t>
    </dgm:pt>
    <dgm:pt modelId="{562A2A44-AAEC-429A-9D7E-163E8AC42AB9}" type="sibTrans" cxnId="{A0A3FFA1-E7F5-4A87-AFE6-A978EE11D443}">
      <dgm:prSet/>
      <dgm:spPr/>
      <dgm:t>
        <a:bodyPr/>
        <a:lstStyle/>
        <a:p>
          <a:endParaRPr lang="hu-HU"/>
        </a:p>
      </dgm:t>
    </dgm:pt>
    <dgm:pt modelId="{EA5176C9-DCCE-4156-B995-91EDB9B34B35}">
      <dgm:prSet phldrT="[Szöveg]"/>
      <dgm:spPr/>
      <dgm:t>
        <a:bodyPr/>
        <a:lstStyle/>
        <a:p>
          <a:r>
            <a:rPr lang="hu-HU" dirty="0" smtClean="0"/>
            <a:t>Érintett-elmélet:</a:t>
          </a:r>
          <a:endParaRPr lang="hu-HU" dirty="0"/>
        </a:p>
      </dgm:t>
    </dgm:pt>
    <dgm:pt modelId="{CE5BC3B9-D8EF-4014-8066-917A8C18816D}" type="parTrans" cxnId="{626652E0-1AD8-49A0-9D29-696A51514A97}">
      <dgm:prSet/>
      <dgm:spPr/>
      <dgm:t>
        <a:bodyPr/>
        <a:lstStyle/>
        <a:p>
          <a:endParaRPr lang="hu-HU"/>
        </a:p>
      </dgm:t>
    </dgm:pt>
    <dgm:pt modelId="{5F68516F-956B-4CFB-A6C6-3EF5808EE388}" type="sibTrans" cxnId="{626652E0-1AD8-49A0-9D29-696A51514A97}">
      <dgm:prSet/>
      <dgm:spPr/>
      <dgm:t>
        <a:bodyPr/>
        <a:lstStyle/>
        <a:p>
          <a:endParaRPr lang="hu-HU"/>
        </a:p>
      </dgm:t>
    </dgm:pt>
    <dgm:pt modelId="{1BF5AA9B-DA6E-4E36-822D-5DD41977B492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a vállalat működésében érintett minden olyan csoport vagy egyén, aki befolyásolhatja a szervezet célmegvalósítását, vagy érintve van abban. </a:t>
          </a:r>
          <a:endParaRPr lang="hu-HU" dirty="0">
            <a:solidFill>
              <a:schemeClr val="tx1"/>
            </a:solidFill>
          </a:endParaRPr>
        </a:p>
      </dgm:t>
    </dgm:pt>
    <dgm:pt modelId="{36E7DC43-65EC-4CEE-B8D9-100A598E5BE5}" type="parTrans" cxnId="{80AFBC7E-3E6D-4B5F-A0F9-08A92FFB6245}">
      <dgm:prSet/>
      <dgm:spPr/>
      <dgm:t>
        <a:bodyPr/>
        <a:lstStyle/>
        <a:p>
          <a:endParaRPr lang="hu-HU"/>
        </a:p>
      </dgm:t>
    </dgm:pt>
    <dgm:pt modelId="{A64B4019-4F86-4176-B5E0-DBE310755C32}" type="sibTrans" cxnId="{80AFBC7E-3E6D-4B5F-A0F9-08A92FFB6245}">
      <dgm:prSet/>
      <dgm:spPr/>
      <dgm:t>
        <a:bodyPr/>
        <a:lstStyle/>
        <a:p>
          <a:endParaRPr lang="hu-HU"/>
        </a:p>
      </dgm:t>
    </dgm:pt>
    <dgm:pt modelId="{65F30B51-5C82-4366-AD4C-51E8E11E25D5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A stressz,mint munkahely által okozott egészségügyi probléma kezelése a vállalat feladata.</a:t>
          </a:r>
          <a:endParaRPr lang="hu-HU" dirty="0">
            <a:solidFill>
              <a:sysClr val="windowText" lastClr="000000"/>
            </a:solidFill>
          </a:endParaRPr>
        </a:p>
      </dgm:t>
    </dgm:pt>
    <dgm:pt modelId="{2425C0CE-AD21-4C72-8C2B-B639E20E684A}" type="parTrans" cxnId="{E4ABB0C2-8E5D-478B-BDA7-C788B83C34C3}">
      <dgm:prSet/>
      <dgm:spPr/>
      <dgm:t>
        <a:bodyPr/>
        <a:lstStyle/>
        <a:p>
          <a:endParaRPr lang="hu-HU"/>
        </a:p>
      </dgm:t>
    </dgm:pt>
    <dgm:pt modelId="{2ABBA443-83EC-457A-BD1F-0AA6693991AD}" type="sibTrans" cxnId="{E4ABB0C2-8E5D-478B-BDA7-C788B83C34C3}">
      <dgm:prSet/>
      <dgm:spPr/>
      <dgm:t>
        <a:bodyPr/>
        <a:lstStyle/>
        <a:p>
          <a:endParaRPr lang="hu-HU"/>
        </a:p>
      </dgm:t>
    </dgm:pt>
    <dgm:pt modelId="{83D26207-B6EB-4555-A949-DD30EAF4B759}">
      <dgm:prSet phldrT="[Szöveg]"/>
      <dgm:spPr/>
      <dgm:t>
        <a:bodyPr/>
        <a:lstStyle/>
        <a:p>
          <a:r>
            <a:rPr lang="hu-HU" dirty="0" smtClean="0"/>
            <a:t>Közjó modell:</a:t>
          </a:r>
          <a:endParaRPr lang="hu-HU" dirty="0"/>
        </a:p>
      </dgm:t>
    </dgm:pt>
    <dgm:pt modelId="{F4FB3716-A7CB-430A-AB1E-C542E3B49F0B}" type="parTrans" cxnId="{66758E7B-4E74-4736-B858-DC1EFBC6BA3B}">
      <dgm:prSet/>
      <dgm:spPr/>
      <dgm:t>
        <a:bodyPr/>
        <a:lstStyle/>
        <a:p>
          <a:endParaRPr lang="hu-HU"/>
        </a:p>
      </dgm:t>
    </dgm:pt>
    <dgm:pt modelId="{66A2ACBD-3DF7-422C-ABD6-DABA352CAC28}" type="sibTrans" cxnId="{66758E7B-4E74-4736-B858-DC1EFBC6BA3B}">
      <dgm:prSet/>
      <dgm:spPr/>
      <dgm:t>
        <a:bodyPr/>
        <a:lstStyle/>
        <a:p>
          <a:endParaRPr lang="hu-HU"/>
        </a:p>
      </dgm:t>
    </dgm:pt>
    <dgm:pt modelId="{EF34F4C8-933E-48A2-9946-B89BD6A1D36E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a vállalat feladata a közjó elmozdítása, azaz munkálkodás mindazon javakért, amelyek s szervezetben megvalósuló teljes emberi fejlődéshez szükségesek</a:t>
          </a:r>
          <a:endParaRPr lang="hu-HU" dirty="0">
            <a:solidFill>
              <a:schemeClr val="tx1"/>
            </a:solidFill>
          </a:endParaRPr>
        </a:p>
      </dgm:t>
    </dgm:pt>
    <dgm:pt modelId="{06BC835C-8B2A-49B1-9F3B-9E38749D01E9}" type="parTrans" cxnId="{4E84ED41-4382-44D0-B79D-9D8307B4C85C}">
      <dgm:prSet/>
      <dgm:spPr/>
      <dgm:t>
        <a:bodyPr/>
        <a:lstStyle/>
        <a:p>
          <a:endParaRPr lang="hu-HU"/>
        </a:p>
      </dgm:t>
    </dgm:pt>
    <dgm:pt modelId="{9E4B5817-DF6F-4B8B-AFAF-50E19E02C856}" type="sibTrans" cxnId="{4E84ED41-4382-44D0-B79D-9D8307B4C85C}">
      <dgm:prSet/>
      <dgm:spPr/>
      <dgm:t>
        <a:bodyPr/>
        <a:lstStyle/>
        <a:p>
          <a:endParaRPr lang="hu-HU"/>
        </a:p>
      </dgm:t>
    </dgm:pt>
    <dgm:pt modelId="{CB4E6774-6368-49E7-AE6F-CD42B53F643E}">
      <dgm:prSet phldrT="[Szöveg]"/>
      <dgm:spPr/>
      <dgm:t>
        <a:bodyPr/>
        <a:lstStyle/>
        <a:p>
          <a:r>
            <a:rPr lang="hu-HU" dirty="0" smtClean="0">
              <a:solidFill>
                <a:sysClr val="windowText" lastClr="000000"/>
              </a:solidFill>
            </a:rPr>
            <a:t>A </a:t>
          </a:r>
          <a:r>
            <a:rPr lang="hu-HU" dirty="0" err="1" smtClean="0">
              <a:solidFill>
                <a:sysClr val="windowText" lastClr="000000"/>
              </a:solidFill>
            </a:rPr>
            <a:t>stresszkezelés</a:t>
          </a:r>
          <a:r>
            <a:rPr lang="hu-HU" dirty="0" smtClean="0">
              <a:solidFill>
                <a:sysClr val="windowText" lastClr="000000"/>
              </a:solidFill>
            </a:rPr>
            <a:t> etikai kérdés is.</a:t>
          </a:r>
          <a:endParaRPr lang="hu-HU" dirty="0">
            <a:solidFill>
              <a:sysClr val="windowText" lastClr="000000"/>
            </a:solidFill>
          </a:endParaRPr>
        </a:p>
      </dgm:t>
    </dgm:pt>
    <dgm:pt modelId="{4AB3C33F-3843-4018-985E-047CA4A7D911}" type="parTrans" cxnId="{9CAE182E-AB17-4949-8923-D0DAE10D4FD5}">
      <dgm:prSet/>
      <dgm:spPr/>
      <dgm:t>
        <a:bodyPr/>
        <a:lstStyle/>
        <a:p>
          <a:endParaRPr lang="hu-HU"/>
        </a:p>
      </dgm:t>
    </dgm:pt>
    <dgm:pt modelId="{3EBC2128-5E8C-4320-9269-33E10BBFDE96}" type="sibTrans" cxnId="{9CAE182E-AB17-4949-8923-D0DAE10D4FD5}">
      <dgm:prSet/>
      <dgm:spPr/>
      <dgm:t>
        <a:bodyPr/>
        <a:lstStyle/>
        <a:p>
          <a:endParaRPr lang="hu-HU"/>
        </a:p>
      </dgm:t>
    </dgm:pt>
    <dgm:pt modelId="{9C0AB936-F171-41E6-AA5B-1D6F66E5D429}" type="pres">
      <dgm:prSet presAssocID="{2ABF8311-AC9D-4EB9-9458-2E71CFE8C6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CA3A4A-0444-44D7-A00E-89BBF7AFA759}" type="pres">
      <dgm:prSet presAssocID="{C19F07E5-C3F6-48E7-BEB0-7028967F976F}" presName="compNode" presStyleCnt="0"/>
      <dgm:spPr/>
    </dgm:pt>
    <dgm:pt modelId="{693AEF77-072A-4057-81A3-F56ABB35BCEA}" type="pres">
      <dgm:prSet presAssocID="{C19F07E5-C3F6-48E7-BEB0-7028967F976F}" presName="aNode" presStyleLbl="bgShp" presStyleIdx="0" presStyleCnt="3"/>
      <dgm:spPr/>
      <dgm:t>
        <a:bodyPr/>
        <a:lstStyle/>
        <a:p>
          <a:endParaRPr lang="hu-HU"/>
        </a:p>
      </dgm:t>
    </dgm:pt>
    <dgm:pt modelId="{CF00F6F9-1AB0-4EC5-867D-87177B173B27}" type="pres">
      <dgm:prSet presAssocID="{C19F07E5-C3F6-48E7-BEB0-7028967F976F}" presName="textNode" presStyleLbl="bgShp" presStyleIdx="0" presStyleCnt="3"/>
      <dgm:spPr/>
      <dgm:t>
        <a:bodyPr/>
        <a:lstStyle/>
        <a:p>
          <a:endParaRPr lang="hu-HU"/>
        </a:p>
      </dgm:t>
    </dgm:pt>
    <dgm:pt modelId="{9C795FE8-6C5D-4708-972E-4374B65ECC82}" type="pres">
      <dgm:prSet presAssocID="{C19F07E5-C3F6-48E7-BEB0-7028967F976F}" presName="compChildNode" presStyleCnt="0"/>
      <dgm:spPr/>
    </dgm:pt>
    <dgm:pt modelId="{3FC25497-A52E-44F4-930A-537DDF6D65A6}" type="pres">
      <dgm:prSet presAssocID="{C19F07E5-C3F6-48E7-BEB0-7028967F976F}" presName="theInnerList" presStyleCnt="0"/>
      <dgm:spPr/>
    </dgm:pt>
    <dgm:pt modelId="{11280549-7EF3-4E6A-8CA2-C3C1F44310EF}" type="pres">
      <dgm:prSet presAssocID="{F3008D68-465C-4C77-A3FB-1DB0BD79BB3F}" presName="childNode" presStyleLbl="node1" presStyleIdx="0" presStyleCnt="6" custScaleY="1861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8F0574-D924-42D2-8D97-B4FA81788A4D}" type="pres">
      <dgm:prSet presAssocID="{F3008D68-465C-4C77-A3FB-1DB0BD79BB3F}" presName="aSpace2" presStyleCnt="0"/>
      <dgm:spPr/>
    </dgm:pt>
    <dgm:pt modelId="{213E9909-A6D7-4076-A0C0-712951A62713}" type="pres">
      <dgm:prSet presAssocID="{E7405759-0089-4093-A403-5C722D490F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36D835-8F79-446D-AC9F-34929870FB51}" type="pres">
      <dgm:prSet presAssocID="{C19F07E5-C3F6-48E7-BEB0-7028967F976F}" presName="aSpace" presStyleCnt="0"/>
      <dgm:spPr/>
    </dgm:pt>
    <dgm:pt modelId="{76372DD7-C7B1-4B24-80DD-BF6694BDA51D}" type="pres">
      <dgm:prSet presAssocID="{EA5176C9-DCCE-4156-B995-91EDB9B34B35}" presName="compNode" presStyleCnt="0"/>
      <dgm:spPr/>
    </dgm:pt>
    <dgm:pt modelId="{9C6B85E3-1F94-4CB7-B6FA-51EAED12A270}" type="pres">
      <dgm:prSet presAssocID="{EA5176C9-DCCE-4156-B995-91EDB9B34B35}" presName="aNode" presStyleLbl="bgShp" presStyleIdx="1" presStyleCnt="3"/>
      <dgm:spPr/>
      <dgm:t>
        <a:bodyPr/>
        <a:lstStyle/>
        <a:p>
          <a:endParaRPr lang="hu-HU"/>
        </a:p>
      </dgm:t>
    </dgm:pt>
    <dgm:pt modelId="{C916F718-C394-4FFF-A2C7-67A51DD30638}" type="pres">
      <dgm:prSet presAssocID="{EA5176C9-DCCE-4156-B995-91EDB9B34B35}" presName="textNode" presStyleLbl="bgShp" presStyleIdx="1" presStyleCnt="3"/>
      <dgm:spPr/>
      <dgm:t>
        <a:bodyPr/>
        <a:lstStyle/>
        <a:p>
          <a:endParaRPr lang="hu-HU"/>
        </a:p>
      </dgm:t>
    </dgm:pt>
    <dgm:pt modelId="{838C32FA-185B-4AFB-9987-8EF123A7E8B0}" type="pres">
      <dgm:prSet presAssocID="{EA5176C9-DCCE-4156-B995-91EDB9B34B35}" presName="compChildNode" presStyleCnt="0"/>
      <dgm:spPr/>
    </dgm:pt>
    <dgm:pt modelId="{29D98ADF-A8CD-4180-B637-D37F1FFF51BC}" type="pres">
      <dgm:prSet presAssocID="{EA5176C9-DCCE-4156-B995-91EDB9B34B35}" presName="theInnerList" presStyleCnt="0"/>
      <dgm:spPr/>
    </dgm:pt>
    <dgm:pt modelId="{D9606201-71F2-4F8D-82E4-1B79E9C137F2}" type="pres">
      <dgm:prSet presAssocID="{1BF5AA9B-DA6E-4E36-822D-5DD41977B492}" presName="childNode" presStyleLbl="node1" presStyleIdx="2" presStyleCnt="6" custScaleY="1681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775484-FACE-407B-919D-B393AB36950F}" type="pres">
      <dgm:prSet presAssocID="{1BF5AA9B-DA6E-4E36-822D-5DD41977B492}" presName="aSpace2" presStyleCnt="0"/>
      <dgm:spPr/>
    </dgm:pt>
    <dgm:pt modelId="{DD18F464-250B-4D25-85DD-B77A5580452A}" type="pres">
      <dgm:prSet presAssocID="{65F30B51-5C82-4366-AD4C-51E8E11E25D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17684A-873F-4863-A6A9-C4331EE1F081}" type="pres">
      <dgm:prSet presAssocID="{EA5176C9-DCCE-4156-B995-91EDB9B34B35}" presName="aSpace" presStyleCnt="0"/>
      <dgm:spPr/>
    </dgm:pt>
    <dgm:pt modelId="{17DB3F89-1816-4729-8C35-7AB910CC6831}" type="pres">
      <dgm:prSet presAssocID="{83D26207-B6EB-4555-A949-DD30EAF4B759}" presName="compNode" presStyleCnt="0"/>
      <dgm:spPr/>
    </dgm:pt>
    <dgm:pt modelId="{9731B909-7D65-4A3F-85EC-7A9B43903678}" type="pres">
      <dgm:prSet presAssocID="{83D26207-B6EB-4555-A949-DD30EAF4B759}" presName="aNode" presStyleLbl="bgShp" presStyleIdx="2" presStyleCnt="3"/>
      <dgm:spPr/>
      <dgm:t>
        <a:bodyPr/>
        <a:lstStyle/>
        <a:p>
          <a:endParaRPr lang="hu-HU"/>
        </a:p>
      </dgm:t>
    </dgm:pt>
    <dgm:pt modelId="{E49DF801-0A9E-46B3-953B-6F861967C603}" type="pres">
      <dgm:prSet presAssocID="{83D26207-B6EB-4555-A949-DD30EAF4B759}" presName="textNode" presStyleLbl="bgShp" presStyleIdx="2" presStyleCnt="3"/>
      <dgm:spPr/>
      <dgm:t>
        <a:bodyPr/>
        <a:lstStyle/>
        <a:p>
          <a:endParaRPr lang="hu-HU"/>
        </a:p>
      </dgm:t>
    </dgm:pt>
    <dgm:pt modelId="{0240D291-8B59-4C07-8A09-E94F9882AEB1}" type="pres">
      <dgm:prSet presAssocID="{83D26207-B6EB-4555-A949-DD30EAF4B759}" presName="compChildNode" presStyleCnt="0"/>
      <dgm:spPr/>
    </dgm:pt>
    <dgm:pt modelId="{29276C5F-F4FA-4D67-AA33-80AE2C45DF12}" type="pres">
      <dgm:prSet presAssocID="{83D26207-B6EB-4555-A949-DD30EAF4B759}" presName="theInnerList" presStyleCnt="0"/>
      <dgm:spPr/>
    </dgm:pt>
    <dgm:pt modelId="{579647E5-C80B-4A6D-8666-2D6D8E3998F8}" type="pres">
      <dgm:prSet presAssocID="{EF34F4C8-933E-48A2-9946-B89BD6A1D36E}" presName="childNode" presStyleLbl="node1" presStyleIdx="4" presStyleCnt="6" custScaleY="1681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CB249D-DE27-4999-AA73-59BC9ECBBAA0}" type="pres">
      <dgm:prSet presAssocID="{EF34F4C8-933E-48A2-9946-B89BD6A1D36E}" presName="aSpace2" presStyleCnt="0"/>
      <dgm:spPr/>
    </dgm:pt>
    <dgm:pt modelId="{27610439-B473-4E05-A3BB-33796F11B345}" type="pres">
      <dgm:prSet presAssocID="{CB4E6774-6368-49E7-AE6F-CD42B53F643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479FC5F-5079-43DD-888A-65475EF641B1}" type="presOf" srcId="{EA5176C9-DCCE-4156-B995-91EDB9B34B35}" destId="{C916F718-C394-4FFF-A2C7-67A51DD30638}" srcOrd="1" destOrd="0" presId="urn:microsoft.com/office/officeart/2005/8/layout/lProcess2"/>
    <dgm:cxn modelId="{9CAE182E-AB17-4949-8923-D0DAE10D4FD5}" srcId="{83D26207-B6EB-4555-A949-DD30EAF4B759}" destId="{CB4E6774-6368-49E7-AE6F-CD42B53F643E}" srcOrd="1" destOrd="0" parTransId="{4AB3C33F-3843-4018-985E-047CA4A7D911}" sibTransId="{3EBC2128-5E8C-4320-9269-33E10BBFDE96}"/>
    <dgm:cxn modelId="{A0A3FFA1-E7F5-4A87-AFE6-A978EE11D443}" srcId="{C19F07E5-C3F6-48E7-BEB0-7028967F976F}" destId="{E7405759-0089-4093-A403-5C722D490F6E}" srcOrd="1" destOrd="0" parTransId="{2222CB4F-B879-4316-B19B-9824265B305C}" sibTransId="{562A2A44-AAEC-429A-9D7E-163E8AC42AB9}"/>
    <dgm:cxn modelId="{519BC295-06D3-47BA-AAEC-1B22A39A1130}" type="presOf" srcId="{C19F07E5-C3F6-48E7-BEB0-7028967F976F}" destId="{693AEF77-072A-4057-81A3-F56ABB35BCEA}" srcOrd="0" destOrd="0" presId="urn:microsoft.com/office/officeart/2005/8/layout/lProcess2"/>
    <dgm:cxn modelId="{80AFBC7E-3E6D-4B5F-A0F9-08A92FFB6245}" srcId="{EA5176C9-DCCE-4156-B995-91EDB9B34B35}" destId="{1BF5AA9B-DA6E-4E36-822D-5DD41977B492}" srcOrd="0" destOrd="0" parTransId="{36E7DC43-65EC-4CEE-B8D9-100A598E5BE5}" sibTransId="{A64B4019-4F86-4176-B5E0-DBE310755C32}"/>
    <dgm:cxn modelId="{5B105DC0-C8C8-4DEB-9D68-79B6C9CE0C76}" srcId="{2ABF8311-AC9D-4EB9-9458-2E71CFE8C6DD}" destId="{C19F07E5-C3F6-48E7-BEB0-7028967F976F}" srcOrd="0" destOrd="0" parTransId="{B25B667E-5F4C-40A9-85E7-88364A8A73C8}" sibTransId="{0298F04B-DF04-40F1-A15E-F4B95A66FBBF}"/>
    <dgm:cxn modelId="{626652E0-1AD8-49A0-9D29-696A51514A97}" srcId="{2ABF8311-AC9D-4EB9-9458-2E71CFE8C6DD}" destId="{EA5176C9-DCCE-4156-B995-91EDB9B34B35}" srcOrd="1" destOrd="0" parTransId="{CE5BC3B9-D8EF-4014-8066-917A8C18816D}" sibTransId="{5F68516F-956B-4CFB-A6C6-3EF5808EE388}"/>
    <dgm:cxn modelId="{5C206DE2-7CE3-43B6-8479-21791D485BFF}" type="presOf" srcId="{C19F07E5-C3F6-48E7-BEB0-7028967F976F}" destId="{CF00F6F9-1AB0-4EC5-867D-87177B173B27}" srcOrd="1" destOrd="0" presId="urn:microsoft.com/office/officeart/2005/8/layout/lProcess2"/>
    <dgm:cxn modelId="{2671DCBA-194A-4CE4-9B81-935F89E2EDCE}" type="presOf" srcId="{CB4E6774-6368-49E7-AE6F-CD42B53F643E}" destId="{27610439-B473-4E05-A3BB-33796F11B345}" srcOrd="0" destOrd="0" presId="urn:microsoft.com/office/officeart/2005/8/layout/lProcess2"/>
    <dgm:cxn modelId="{92DB4AEE-4D06-4E5F-8B76-A9CA980143FC}" srcId="{C19F07E5-C3F6-48E7-BEB0-7028967F976F}" destId="{F3008D68-465C-4C77-A3FB-1DB0BD79BB3F}" srcOrd="0" destOrd="0" parTransId="{19728F32-9C20-4587-AC64-3497CA879080}" sibTransId="{9339E559-5758-4C17-9E49-D2035C707820}"/>
    <dgm:cxn modelId="{272EF21D-9B42-4F90-B37A-775961672DBF}" type="presOf" srcId="{65F30B51-5C82-4366-AD4C-51E8E11E25D5}" destId="{DD18F464-250B-4D25-85DD-B77A5580452A}" srcOrd="0" destOrd="0" presId="urn:microsoft.com/office/officeart/2005/8/layout/lProcess2"/>
    <dgm:cxn modelId="{E4ABB0C2-8E5D-478B-BDA7-C788B83C34C3}" srcId="{EA5176C9-DCCE-4156-B995-91EDB9B34B35}" destId="{65F30B51-5C82-4366-AD4C-51E8E11E25D5}" srcOrd="1" destOrd="0" parTransId="{2425C0CE-AD21-4C72-8C2B-B639E20E684A}" sibTransId="{2ABBA443-83EC-457A-BD1F-0AA6693991AD}"/>
    <dgm:cxn modelId="{4DF5E9AA-D738-450A-AC61-C96F9E6FAC4A}" type="presOf" srcId="{83D26207-B6EB-4555-A949-DD30EAF4B759}" destId="{9731B909-7D65-4A3F-85EC-7A9B43903678}" srcOrd="0" destOrd="0" presId="urn:microsoft.com/office/officeart/2005/8/layout/lProcess2"/>
    <dgm:cxn modelId="{4E84ED41-4382-44D0-B79D-9D8307B4C85C}" srcId="{83D26207-B6EB-4555-A949-DD30EAF4B759}" destId="{EF34F4C8-933E-48A2-9946-B89BD6A1D36E}" srcOrd="0" destOrd="0" parTransId="{06BC835C-8B2A-49B1-9F3B-9E38749D01E9}" sibTransId="{9E4B5817-DF6F-4B8B-AFAF-50E19E02C856}"/>
    <dgm:cxn modelId="{2DE8CBC0-C8FB-4E64-8FB8-FE595B0B228E}" type="presOf" srcId="{F3008D68-465C-4C77-A3FB-1DB0BD79BB3F}" destId="{11280549-7EF3-4E6A-8CA2-C3C1F44310EF}" srcOrd="0" destOrd="0" presId="urn:microsoft.com/office/officeart/2005/8/layout/lProcess2"/>
    <dgm:cxn modelId="{63B67902-6F48-420B-A1A9-4F0E2BC1B8A8}" type="presOf" srcId="{2ABF8311-AC9D-4EB9-9458-2E71CFE8C6DD}" destId="{9C0AB936-F171-41E6-AA5B-1D6F66E5D429}" srcOrd="0" destOrd="0" presId="urn:microsoft.com/office/officeart/2005/8/layout/lProcess2"/>
    <dgm:cxn modelId="{A82796DE-2538-4A05-8DEB-D7BF3927A308}" type="presOf" srcId="{E7405759-0089-4093-A403-5C722D490F6E}" destId="{213E9909-A6D7-4076-A0C0-712951A62713}" srcOrd="0" destOrd="0" presId="urn:microsoft.com/office/officeart/2005/8/layout/lProcess2"/>
    <dgm:cxn modelId="{AE5EEAE4-535C-4852-9434-502CF331E6CD}" type="presOf" srcId="{EF34F4C8-933E-48A2-9946-B89BD6A1D36E}" destId="{579647E5-C80B-4A6D-8666-2D6D8E3998F8}" srcOrd="0" destOrd="0" presId="urn:microsoft.com/office/officeart/2005/8/layout/lProcess2"/>
    <dgm:cxn modelId="{37664E0E-1404-4D2C-9396-C5C7CD95EB27}" type="presOf" srcId="{83D26207-B6EB-4555-A949-DD30EAF4B759}" destId="{E49DF801-0A9E-46B3-953B-6F861967C603}" srcOrd="1" destOrd="0" presId="urn:microsoft.com/office/officeart/2005/8/layout/lProcess2"/>
    <dgm:cxn modelId="{BD10A19E-E5B2-4111-9EB3-245A4DC9FABE}" type="presOf" srcId="{EA5176C9-DCCE-4156-B995-91EDB9B34B35}" destId="{9C6B85E3-1F94-4CB7-B6FA-51EAED12A270}" srcOrd="0" destOrd="0" presId="urn:microsoft.com/office/officeart/2005/8/layout/lProcess2"/>
    <dgm:cxn modelId="{CA21D36E-2DCF-4AF6-8F5F-0523DE48097B}" type="presOf" srcId="{1BF5AA9B-DA6E-4E36-822D-5DD41977B492}" destId="{D9606201-71F2-4F8D-82E4-1B79E9C137F2}" srcOrd="0" destOrd="0" presId="urn:microsoft.com/office/officeart/2005/8/layout/lProcess2"/>
    <dgm:cxn modelId="{66758E7B-4E74-4736-B858-DC1EFBC6BA3B}" srcId="{2ABF8311-AC9D-4EB9-9458-2E71CFE8C6DD}" destId="{83D26207-B6EB-4555-A949-DD30EAF4B759}" srcOrd="2" destOrd="0" parTransId="{F4FB3716-A7CB-430A-AB1E-C542E3B49F0B}" sibTransId="{66A2ACBD-3DF7-422C-ABD6-DABA352CAC28}"/>
    <dgm:cxn modelId="{E8BE4A00-DBE5-4D1A-AAFE-D6A7F0744EB4}" type="presParOf" srcId="{9C0AB936-F171-41E6-AA5B-1D6F66E5D429}" destId="{58CA3A4A-0444-44D7-A00E-89BBF7AFA759}" srcOrd="0" destOrd="0" presId="urn:microsoft.com/office/officeart/2005/8/layout/lProcess2"/>
    <dgm:cxn modelId="{52A5EF3F-A7A9-4231-A11D-F3FCB7843628}" type="presParOf" srcId="{58CA3A4A-0444-44D7-A00E-89BBF7AFA759}" destId="{693AEF77-072A-4057-81A3-F56ABB35BCEA}" srcOrd="0" destOrd="0" presId="urn:microsoft.com/office/officeart/2005/8/layout/lProcess2"/>
    <dgm:cxn modelId="{3299F084-F8F1-4D2E-98BB-EAC2198D556E}" type="presParOf" srcId="{58CA3A4A-0444-44D7-A00E-89BBF7AFA759}" destId="{CF00F6F9-1AB0-4EC5-867D-87177B173B27}" srcOrd="1" destOrd="0" presId="urn:microsoft.com/office/officeart/2005/8/layout/lProcess2"/>
    <dgm:cxn modelId="{6F89284A-2D53-4075-89BA-F23DDED63260}" type="presParOf" srcId="{58CA3A4A-0444-44D7-A00E-89BBF7AFA759}" destId="{9C795FE8-6C5D-4708-972E-4374B65ECC82}" srcOrd="2" destOrd="0" presId="urn:microsoft.com/office/officeart/2005/8/layout/lProcess2"/>
    <dgm:cxn modelId="{1A30D2B3-37EB-4D21-AF05-A0208997B483}" type="presParOf" srcId="{9C795FE8-6C5D-4708-972E-4374B65ECC82}" destId="{3FC25497-A52E-44F4-930A-537DDF6D65A6}" srcOrd="0" destOrd="0" presId="urn:microsoft.com/office/officeart/2005/8/layout/lProcess2"/>
    <dgm:cxn modelId="{AA6E8ED1-73D1-4CDF-BD05-DFB10042AD2B}" type="presParOf" srcId="{3FC25497-A52E-44F4-930A-537DDF6D65A6}" destId="{11280549-7EF3-4E6A-8CA2-C3C1F44310EF}" srcOrd="0" destOrd="0" presId="urn:microsoft.com/office/officeart/2005/8/layout/lProcess2"/>
    <dgm:cxn modelId="{51C980F0-6475-4703-AEBC-F7B2E607AB8C}" type="presParOf" srcId="{3FC25497-A52E-44F4-930A-537DDF6D65A6}" destId="{B18F0574-D924-42D2-8D97-B4FA81788A4D}" srcOrd="1" destOrd="0" presId="urn:microsoft.com/office/officeart/2005/8/layout/lProcess2"/>
    <dgm:cxn modelId="{0D64E1BE-3520-452B-A42E-5C4131C36FC4}" type="presParOf" srcId="{3FC25497-A52E-44F4-930A-537DDF6D65A6}" destId="{213E9909-A6D7-4076-A0C0-712951A62713}" srcOrd="2" destOrd="0" presId="urn:microsoft.com/office/officeart/2005/8/layout/lProcess2"/>
    <dgm:cxn modelId="{1943A76B-F46C-4FA9-9587-DFD5780BD752}" type="presParOf" srcId="{9C0AB936-F171-41E6-AA5B-1D6F66E5D429}" destId="{0236D835-8F79-446D-AC9F-34929870FB51}" srcOrd="1" destOrd="0" presId="urn:microsoft.com/office/officeart/2005/8/layout/lProcess2"/>
    <dgm:cxn modelId="{9EDD38EB-F8E4-4F65-93C6-F3A20133008F}" type="presParOf" srcId="{9C0AB936-F171-41E6-AA5B-1D6F66E5D429}" destId="{76372DD7-C7B1-4B24-80DD-BF6694BDA51D}" srcOrd="2" destOrd="0" presId="urn:microsoft.com/office/officeart/2005/8/layout/lProcess2"/>
    <dgm:cxn modelId="{BB3FDA9D-1B94-441A-AD07-626D6A8DD615}" type="presParOf" srcId="{76372DD7-C7B1-4B24-80DD-BF6694BDA51D}" destId="{9C6B85E3-1F94-4CB7-B6FA-51EAED12A270}" srcOrd="0" destOrd="0" presId="urn:microsoft.com/office/officeart/2005/8/layout/lProcess2"/>
    <dgm:cxn modelId="{4A7015D0-7E5C-47C5-A653-F95962B94076}" type="presParOf" srcId="{76372DD7-C7B1-4B24-80DD-BF6694BDA51D}" destId="{C916F718-C394-4FFF-A2C7-67A51DD30638}" srcOrd="1" destOrd="0" presId="urn:microsoft.com/office/officeart/2005/8/layout/lProcess2"/>
    <dgm:cxn modelId="{1D1F3D69-9038-41BA-8A5F-E8215F1A8249}" type="presParOf" srcId="{76372DD7-C7B1-4B24-80DD-BF6694BDA51D}" destId="{838C32FA-185B-4AFB-9987-8EF123A7E8B0}" srcOrd="2" destOrd="0" presId="urn:microsoft.com/office/officeart/2005/8/layout/lProcess2"/>
    <dgm:cxn modelId="{A4A3EAB9-E9E0-4C60-9F30-9405E725BACF}" type="presParOf" srcId="{838C32FA-185B-4AFB-9987-8EF123A7E8B0}" destId="{29D98ADF-A8CD-4180-B637-D37F1FFF51BC}" srcOrd="0" destOrd="0" presId="urn:microsoft.com/office/officeart/2005/8/layout/lProcess2"/>
    <dgm:cxn modelId="{96ACAD6B-BD36-47DB-A12A-77F51FD11526}" type="presParOf" srcId="{29D98ADF-A8CD-4180-B637-D37F1FFF51BC}" destId="{D9606201-71F2-4F8D-82E4-1B79E9C137F2}" srcOrd="0" destOrd="0" presId="urn:microsoft.com/office/officeart/2005/8/layout/lProcess2"/>
    <dgm:cxn modelId="{25CFDA5E-7941-49CA-A845-CABFB8057F67}" type="presParOf" srcId="{29D98ADF-A8CD-4180-B637-D37F1FFF51BC}" destId="{D2775484-FACE-407B-919D-B393AB36950F}" srcOrd="1" destOrd="0" presId="urn:microsoft.com/office/officeart/2005/8/layout/lProcess2"/>
    <dgm:cxn modelId="{F2A0D6B8-64EB-4497-A4ED-FD41D40C929F}" type="presParOf" srcId="{29D98ADF-A8CD-4180-B637-D37F1FFF51BC}" destId="{DD18F464-250B-4D25-85DD-B77A5580452A}" srcOrd="2" destOrd="0" presId="urn:microsoft.com/office/officeart/2005/8/layout/lProcess2"/>
    <dgm:cxn modelId="{62728591-9ABC-436B-8B10-E89068D2FA73}" type="presParOf" srcId="{9C0AB936-F171-41E6-AA5B-1D6F66E5D429}" destId="{C417684A-873F-4863-A6A9-C4331EE1F081}" srcOrd="3" destOrd="0" presId="urn:microsoft.com/office/officeart/2005/8/layout/lProcess2"/>
    <dgm:cxn modelId="{B46558B6-A547-4FC7-8BE3-A7973D0AFAC9}" type="presParOf" srcId="{9C0AB936-F171-41E6-AA5B-1D6F66E5D429}" destId="{17DB3F89-1816-4729-8C35-7AB910CC6831}" srcOrd="4" destOrd="0" presId="urn:microsoft.com/office/officeart/2005/8/layout/lProcess2"/>
    <dgm:cxn modelId="{C3FD9E13-F7A4-4DF1-8F91-5A242FD05B47}" type="presParOf" srcId="{17DB3F89-1816-4729-8C35-7AB910CC6831}" destId="{9731B909-7D65-4A3F-85EC-7A9B43903678}" srcOrd="0" destOrd="0" presId="urn:microsoft.com/office/officeart/2005/8/layout/lProcess2"/>
    <dgm:cxn modelId="{3A69CACB-F8A8-446E-B861-60BAE27BB813}" type="presParOf" srcId="{17DB3F89-1816-4729-8C35-7AB910CC6831}" destId="{E49DF801-0A9E-46B3-953B-6F861967C603}" srcOrd="1" destOrd="0" presId="urn:microsoft.com/office/officeart/2005/8/layout/lProcess2"/>
    <dgm:cxn modelId="{C3BF4CC3-2922-4677-9FFE-F94A563E6ACB}" type="presParOf" srcId="{17DB3F89-1816-4729-8C35-7AB910CC6831}" destId="{0240D291-8B59-4C07-8A09-E94F9882AEB1}" srcOrd="2" destOrd="0" presId="urn:microsoft.com/office/officeart/2005/8/layout/lProcess2"/>
    <dgm:cxn modelId="{C28879BE-0A4C-4DEB-97EC-F7557FFCB6F7}" type="presParOf" srcId="{0240D291-8B59-4C07-8A09-E94F9882AEB1}" destId="{29276C5F-F4FA-4D67-AA33-80AE2C45DF12}" srcOrd="0" destOrd="0" presId="urn:microsoft.com/office/officeart/2005/8/layout/lProcess2"/>
    <dgm:cxn modelId="{E060D9DD-D402-4244-8B8C-2D66E0F83116}" type="presParOf" srcId="{29276C5F-F4FA-4D67-AA33-80AE2C45DF12}" destId="{579647E5-C80B-4A6D-8666-2D6D8E3998F8}" srcOrd="0" destOrd="0" presId="urn:microsoft.com/office/officeart/2005/8/layout/lProcess2"/>
    <dgm:cxn modelId="{47A6A309-D5D2-49B0-AFDA-12603938063B}" type="presParOf" srcId="{29276C5F-F4FA-4D67-AA33-80AE2C45DF12}" destId="{E9CB249D-DE27-4999-AA73-59BC9ECBBAA0}" srcOrd="1" destOrd="0" presId="urn:microsoft.com/office/officeart/2005/8/layout/lProcess2"/>
    <dgm:cxn modelId="{15A899A9-A456-4C32-AB25-1A0E593538C7}" type="presParOf" srcId="{29276C5F-F4FA-4D67-AA33-80AE2C45DF12}" destId="{27610439-B473-4E05-A3BB-33796F11B34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7FDADA-ACDA-4F7F-8269-D61790FC689F}">
      <dsp:nvSpPr>
        <dsp:cNvPr id="0" name=""/>
        <dsp:cNvSpPr/>
      </dsp:nvSpPr>
      <dsp:spPr>
        <a:xfrm>
          <a:off x="0" y="0"/>
          <a:ext cx="8640960" cy="19127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solidFill>
                <a:sysClr val="windowText" lastClr="000000"/>
              </a:solidFill>
            </a:rPr>
            <a:t>HR</a:t>
          </a:r>
          <a:endParaRPr lang="hu-HU" sz="26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ysClr val="windowText" lastClr="000000"/>
              </a:solidFill>
            </a:rPr>
            <a:t>Önkéntes intézkedések: az egészség fejlesztése, motiváció és munkával való elégedettség</a:t>
          </a:r>
          <a:endParaRPr lang="hu-HU" sz="20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ysClr val="windowText" lastClr="000000"/>
              </a:solidFill>
            </a:rPr>
            <a:t>Az ember, mint autonóm lény</a:t>
          </a:r>
          <a:endParaRPr lang="hu-HU" sz="20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ysClr val="windowText" lastClr="000000"/>
              </a:solidFill>
            </a:rPr>
            <a:t>Hangsúly a lehetőségeken, a fejlesztési perspektíván</a:t>
          </a:r>
          <a:endParaRPr lang="hu-HU" sz="2000" kern="1200" dirty="0">
            <a:solidFill>
              <a:sysClr val="windowText" lastClr="000000"/>
            </a:solidFill>
          </a:endParaRPr>
        </a:p>
      </dsp:txBody>
      <dsp:txXfrm>
        <a:off x="1919463" y="0"/>
        <a:ext cx="6721496" cy="1912712"/>
      </dsp:txXfrm>
    </dsp:sp>
    <dsp:sp modelId="{0DE4719F-8D4D-4587-BBA4-1F0A8E9B59C5}">
      <dsp:nvSpPr>
        <dsp:cNvPr id="0" name=""/>
        <dsp:cNvSpPr/>
      </dsp:nvSpPr>
      <dsp:spPr>
        <a:xfrm>
          <a:off x="191271" y="191271"/>
          <a:ext cx="1728192" cy="15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6864-A271-4CF7-B23F-965DF7F2DD53}">
      <dsp:nvSpPr>
        <dsp:cNvPr id="0" name=""/>
        <dsp:cNvSpPr/>
      </dsp:nvSpPr>
      <dsp:spPr>
        <a:xfrm>
          <a:off x="0" y="2103983"/>
          <a:ext cx="8640960" cy="1912712"/>
        </a:xfrm>
        <a:prstGeom prst="roundRect">
          <a:avLst>
            <a:gd name="adj" fmla="val 10000"/>
          </a:avLst>
        </a:prstGeom>
        <a:solidFill>
          <a:srgbClr val="EFF3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solidFill>
                <a:sysClr val="windowText" lastClr="000000"/>
              </a:solidFill>
            </a:rPr>
            <a:t>Munkavédelem</a:t>
          </a:r>
          <a:endParaRPr lang="hu-HU" sz="26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ysClr val="windowText" lastClr="000000"/>
              </a:solidFill>
            </a:rPr>
            <a:t>Törvényi kötelezettségek: balesetek és foglalkozási megbetegedések megelőzése</a:t>
          </a:r>
          <a:endParaRPr lang="hu-HU" sz="20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ysClr val="windowText" lastClr="000000"/>
              </a:solidFill>
            </a:rPr>
            <a:t>Az ember, mint védendő tárgy</a:t>
          </a:r>
          <a:endParaRPr lang="hu-HU" sz="20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ysClr val="windowText" lastClr="000000"/>
              </a:solidFill>
            </a:rPr>
            <a:t>Hangsúly a veszélyeken és védelmi lehetőségeken</a:t>
          </a:r>
          <a:endParaRPr lang="hu-HU" sz="2000" kern="1200" dirty="0">
            <a:solidFill>
              <a:sysClr val="windowText" lastClr="000000"/>
            </a:solidFill>
          </a:endParaRPr>
        </a:p>
      </dsp:txBody>
      <dsp:txXfrm>
        <a:off x="1919463" y="2103983"/>
        <a:ext cx="6721496" cy="1912712"/>
      </dsp:txXfrm>
    </dsp:sp>
    <dsp:sp modelId="{0584DC0E-43A0-4D0B-B317-219EDF8752F0}">
      <dsp:nvSpPr>
        <dsp:cNvPr id="0" name=""/>
        <dsp:cNvSpPr/>
      </dsp:nvSpPr>
      <dsp:spPr>
        <a:xfrm>
          <a:off x="191271" y="2295254"/>
          <a:ext cx="1728192" cy="15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7A3B7-B94C-4C6E-84A4-BCA695AD37AB}">
      <dsp:nvSpPr>
        <dsp:cNvPr id="0" name=""/>
        <dsp:cNvSpPr/>
      </dsp:nvSpPr>
      <dsp:spPr>
        <a:xfrm>
          <a:off x="0" y="4207967"/>
          <a:ext cx="8640960" cy="191271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solidFill>
                <a:sysClr val="windowText" lastClr="000000"/>
              </a:solidFill>
            </a:rPr>
            <a:t>Szakszervezet</a:t>
          </a:r>
          <a:endParaRPr lang="hu-HU" sz="26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ysClr val="windowText" lastClr="000000"/>
              </a:solidFill>
            </a:rPr>
            <a:t>Érdekképviselet</a:t>
          </a:r>
          <a:endParaRPr lang="hu-HU" sz="20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ysClr val="windowText" lastClr="000000"/>
              </a:solidFill>
            </a:rPr>
            <a:t>Intézkedések meghatározása és végrehajtása</a:t>
          </a:r>
          <a:endParaRPr lang="hu-HU" sz="2000" kern="1200" dirty="0">
            <a:solidFill>
              <a:sysClr val="windowText" lastClr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2000" kern="1200" dirty="0">
            <a:solidFill>
              <a:sysClr val="windowText" lastClr="000000"/>
            </a:solidFill>
          </a:endParaRPr>
        </a:p>
      </dsp:txBody>
      <dsp:txXfrm>
        <a:off x="1919463" y="4207967"/>
        <a:ext cx="6721496" cy="1912712"/>
      </dsp:txXfrm>
    </dsp:sp>
    <dsp:sp modelId="{6B6A80C2-1195-478B-AE25-DD285C878DC4}">
      <dsp:nvSpPr>
        <dsp:cNvPr id="0" name=""/>
        <dsp:cNvSpPr/>
      </dsp:nvSpPr>
      <dsp:spPr>
        <a:xfrm>
          <a:off x="191271" y="4399238"/>
          <a:ext cx="1728192" cy="15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ED477-CDDD-4F4E-8C20-2870EB2002FC}">
      <dsp:nvSpPr>
        <dsp:cNvPr id="0" name=""/>
        <dsp:cNvSpPr/>
      </dsp:nvSpPr>
      <dsp:spPr>
        <a:xfrm>
          <a:off x="4144" y="0"/>
          <a:ext cx="3986810" cy="633670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solidFill>
                <a:schemeClr val="tx1"/>
              </a:solidFill>
            </a:rPr>
            <a:t>Szervezeti fókuszú</a:t>
          </a:r>
          <a:endParaRPr lang="hu-HU" sz="3600" kern="1200" dirty="0">
            <a:solidFill>
              <a:schemeClr val="tx1"/>
            </a:solidFill>
          </a:endParaRPr>
        </a:p>
      </dsp:txBody>
      <dsp:txXfrm>
        <a:off x="4144" y="0"/>
        <a:ext cx="3986810" cy="1901011"/>
      </dsp:txXfrm>
    </dsp:sp>
    <dsp:sp modelId="{61F3BA6C-2CB5-4FAB-B926-8AA0C9B1DC06}">
      <dsp:nvSpPr>
        <dsp:cNvPr id="0" name=""/>
        <dsp:cNvSpPr/>
      </dsp:nvSpPr>
      <dsp:spPr>
        <a:xfrm>
          <a:off x="390609" y="1902776"/>
          <a:ext cx="3213879" cy="41153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A munkahelyi környezet és egyéb szervezeti működési jellemzők megváltoztatására irányulnak. Pl.: </a:t>
          </a:r>
          <a:r>
            <a:rPr lang="hu-HU" sz="1900" b="1" kern="1200" dirty="0" smtClean="0">
              <a:solidFill>
                <a:schemeClr val="tx1"/>
              </a:solidFill>
            </a:rPr>
            <a:t>munkahelyi társas támogatás növelése, a kommunikáció javítása a cél.</a:t>
          </a:r>
          <a:endParaRPr lang="hu-HU" sz="1900" b="1" kern="1200" dirty="0">
            <a:solidFill>
              <a:schemeClr val="tx1"/>
            </a:solidFill>
          </a:endParaRPr>
        </a:p>
      </dsp:txBody>
      <dsp:txXfrm>
        <a:off x="390609" y="1902776"/>
        <a:ext cx="3213879" cy="4115326"/>
      </dsp:txXfrm>
    </dsp:sp>
    <dsp:sp modelId="{1076EE36-1748-4F3E-92AD-816036C104EF}">
      <dsp:nvSpPr>
        <dsp:cNvPr id="0" name=""/>
        <dsp:cNvSpPr/>
      </dsp:nvSpPr>
      <dsp:spPr>
        <a:xfrm>
          <a:off x="4289965" y="0"/>
          <a:ext cx="3986810" cy="633670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solidFill>
                <a:schemeClr val="tx1"/>
              </a:solidFill>
            </a:rPr>
            <a:t>Egyéni fókuszú</a:t>
          </a:r>
          <a:endParaRPr lang="hu-HU" sz="3600" kern="1200" dirty="0">
            <a:solidFill>
              <a:schemeClr val="tx1"/>
            </a:solidFill>
          </a:endParaRPr>
        </a:p>
      </dsp:txBody>
      <dsp:txXfrm>
        <a:off x="4289965" y="0"/>
        <a:ext cx="3986810" cy="1901011"/>
      </dsp:txXfrm>
    </dsp:sp>
    <dsp:sp modelId="{90B3B673-B598-4A07-8227-22F1637023CC}">
      <dsp:nvSpPr>
        <dsp:cNvPr id="0" name=""/>
        <dsp:cNvSpPr/>
      </dsp:nvSpPr>
      <dsp:spPr>
        <a:xfrm>
          <a:off x="4688646" y="1901011"/>
          <a:ext cx="3189448" cy="411885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A készségek és technikák elsajátítását szolgálják, amelyek segítenek a stresszel való személyes megküzdésben és ellenállóbbá teszik a munkavállalókat a stressz negatív körülményeivel szemben. Pl. </a:t>
          </a:r>
          <a:r>
            <a:rPr lang="hu-HU" sz="1900" b="1" kern="1200" dirty="0" smtClean="0">
              <a:solidFill>
                <a:schemeClr val="tx1"/>
              </a:solidFill>
            </a:rPr>
            <a:t>érzelmi- és indulatkontroll,örömtréning</a:t>
          </a:r>
          <a:endParaRPr lang="hu-HU" sz="1900" b="1" kern="1200" dirty="0">
            <a:solidFill>
              <a:schemeClr val="tx1"/>
            </a:solidFill>
          </a:endParaRPr>
        </a:p>
      </dsp:txBody>
      <dsp:txXfrm>
        <a:off x="4688646" y="1901011"/>
        <a:ext cx="3189448" cy="41188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8A2FBC-BE9A-4685-A4F4-2BACF7FEEA2C}">
      <dsp:nvSpPr>
        <dsp:cNvPr id="0" name=""/>
        <dsp:cNvSpPr/>
      </dsp:nvSpPr>
      <dsp:spPr>
        <a:xfrm>
          <a:off x="48127" y="646"/>
          <a:ext cx="3931749" cy="2359049"/>
        </a:xfrm>
        <a:prstGeom prst="rect">
          <a:avLst/>
        </a:prstGeom>
        <a:solidFill>
          <a:srgbClr val="F68D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solidFill>
                <a:schemeClr val="tx1"/>
              </a:solidFill>
            </a:rPr>
            <a:t>Elsődleges intervenció</a:t>
          </a:r>
          <a:endParaRPr lang="hu-HU" sz="23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</a:rPr>
            <a:t>kialakulásának megelőzése :pl. rugalmas munkaidő révén vagy a vezetők célzott képzése által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8127" y="646"/>
        <a:ext cx="3931749" cy="2359049"/>
      </dsp:txXfrm>
    </dsp:sp>
    <dsp:sp modelId="{5BE2B98F-E374-4F4E-B6B4-07296493A78B}">
      <dsp:nvSpPr>
        <dsp:cNvPr id="0" name=""/>
        <dsp:cNvSpPr/>
      </dsp:nvSpPr>
      <dsp:spPr>
        <a:xfrm>
          <a:off x="4373051" y="646"/>
          <a:ext cx="3931749" cy="23590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solidFill>
                <a:schemeClr val="tx1"/>
              </a:solidFill>
            </a:rPr>
            <a:t>Másodlagos intervenció</a:t>
          </a:r>
          <a:endParaRPr lang="hu-HU" sz="23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</a:rPr>
            <a:t>a magas munkahelyi stressz csökkentését vagy olyan védő tényezők kialakítását célozzák, amelyek csökkentik a munkahelyi stressz káros hatásait (pl.: munkahelyi társas kapcsolatok javítása )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373051" y="646"/>
        <a:ext cx="3931749" cy="2359049"/>
      </dsp:txXfrm>
    </dsp:sp>
    <dsp:sp modelId="{0014685C-4550-4D8D-88D6-D6F4A43A2764}">
      <dsp:nvSpPr>
        <dsp:cNvPr id="0" name=""/>
        <dsp:cNvSpPr/>
      </dsp:nvSpPr>
      <dsp:spPr>
        <a:xfrm>
          <a:off x="2210589" y="2752871"/>
          <a:ext cx="3931749" cy="23590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solidFill>
                <a:schemeClr val="tx1"/>
              </a:solidFill>
            </a:rPr>
            <a:t>Harmadlagos intervenció</a:t>
          </a:r>
          <a:endParaRPr lang="hu-HU" sz="23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</a:rPr>
            <a:t>a munkahelyi stressz következményeként már kialakult betegséget kezelik, a munkavállalók rehabilitációját célozzák (pl.: pszichoterápiás kezelés).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2210589" y="2752871"/>
        <a:ext cx="3931749" cy="23590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AEF77-072A-4057-81A3-F56ABB35BCEA}">
      <dsp:nvSpPr>
        <dsp:cNvPr id="0" name=""/>
        <dsp:cNvSpPr/>
      </dsp:nvSpPr>
      <dsp:spPr>
        <a:xfrm>
          <a:off x="1046" y="0"/>
          <a:ext cx="2719638" cy="6408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 smtClean="0"/>
            <a:t>Részvényesi elmélet:</a:t>
          </a:r>
          <a:endParaRPr lang="hu-HU" sz="3900" kern="1200" dirty="0"/>
        </a:p>
      </dsp:txBody>
      <dsp:txXfrm>
        <a:off x="1046" y="0"/>
        <a:ext cx="2719638" cy="1922400"/>
      </dsp:txXfrm>
    </dsp:sp>
    <dsp:sp modelId="{11280549-7EF3-4E6A-8CA2-C3C1F44310EF}">
      <dsp:nvSpPr>
        <dsp:cNvPr id="0" name=""/>
        <dsp:cNvSpPr/>
      </dsp:nvSpPr>
      <dsp:spPr>
        <a:xfrm>
          <a:off x="273009" y="1923203"/>
          <a:ext cx="2175710" cy="25701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 a vállalati működés célja a profit és a részvényesek vagyonának maximalizálása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273009" y="1923203"/>
        <a:ext cx="2175710" cy="2570196"/>
      </dsp:txXfrm>
    </dsp:sp>
    <dsp:sp modelId="{213E9909-A6D7-4076-A0C0-712951A62713}">
      <dsp:nvSpPr>
        <dsp:cNvPr id="0" name=""/>
        <dsp:cNvSpPr/>
      </dsp:nvSpPr>
      <dsp:spPr>
        <a:xfrm>
          <a:off x="273009" y="4705853"/>
          <a:ext cx="2175710" cy="1380942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ysClr val="windowText" lastClr="000000"/>
              </a:solidFill>
            </a:rPr>
            <a:t>A </a:t>
          </a:r>
          <a:r>
            <a:rPr lang="hu-HU" sz="1600" kern="1200" dirty="0" err="1" smtClean="0">
              <a:solidFill>
                <a:sysClr val="windowText" lastClr="000000"/>
              </a:solidFill>
            </a:rPr>
            <a:t>stresszkezelés</a:t>
          </a:r>
          <a:r>
            <a:rPr lang="hu-HU" sz="1600" kern="1200" dirty="0" smtClean="0">
              <a:solidFill>
                <a:sysClr val="windowText" lastClr="000000"/>
              </a:solidFill>
            </a:rPr>
            <a:t> célja kizárólag a vállalati nyereségmaximalizálás.</a:t>
          </a:r>
          <a:endParaRPr lang="hu-HU" sz="1600" kern="1200" dirty="0">
            <a:solidFill>
              <a:sysClr val="windowText" lastClr="000000"/>
            </a:solidFill>
          </a:endParaRPr>
        </a:p>
      </dsp:txBody>
      <dsp:txXfrm>
        <a:off x="273009" y="4705853"/>
        <a:ext cx="2175710" cy="1380942"/>
      </dsp:txXfrm>
    </dsp:sp>
    <dsp:sp modelId="{9C6B85E3-1F94-4CB7-B6FA-51EAED12A270}">
      <dsp:nvSpPr>
        <dsp:cNvPr id="0" name=""/>
        <dsp:cNvSpPr/>
      </dsp:nvSpPr>
      <dsp:spPr>
        <a:xfrm>
          <a:off x="2924656" y="0"/>
          <a:ext cx="2719638" cy="6408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 smtClean="0"/>
            <a:t>Érintett-elmélet:</a:t>
          </a:r>
          <a:endParaRPr lang="hu-HU" sz="3900" kern="1200" dirty="0"/>
        </a:p>
      </dsp:txBody>
      <dsp:txXfrm>
        <a:off x="2924656" y="0"/>
        <a:ext cx="2719638" cy="1922400"/>
      </dsp:txXfrm>
    </dsp:sp>
    <dsp:sp modelId="{D9606201-71F2-4F8D-82E4-1B79E9C137F2}">
      <dsp:nvSpPr>
        <dsp:cNvPr id="0" name=""/>
        <dsp:cNvSpPr/>
      </dsp:nvSpPr>
      <dsp:spPr>
        <a:xfrm>
          <a:off x="3196620" y="1923522"/>
          <a:ext cx="2175710" cy="2468652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a vállalat működésében érintett minden olyan csoport vagy egyén, aki befolyásolhatja a szervezet célmegvalósítását, vagy érintve van abban. 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3196620" y="1923522"/>
        <a:ext cx="2175710" cy="2468652"/>
      </dsp:txXfrm>
    </dsp:sp>
    <dsp:sp modelId="{DD18F464-250B-4D25-85DD-B77A5580452A}">
      <dsp:nvSpPr>
        <dsp:cNvPr id="0" name=""/>
        <dsp:cNvSpPr/>
      </dsp:nvSpPr>
      <dsp:spPr>
        <a:xfrm>
          <a:off x="3196620" y="4618081"/>
          <a:ext cx="2175710" cy="1468395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ysClr val="windowText" lastClr="000000"/>
              </a:solidFill>
            </a:rPr>
            <a:t>A stressz,mint munkahely által okozott egészségügyi probléma kezelése a vállalat feladata.</a:t>
          </a:r>
          <a:endParaRPr lang="hu-HU" sz="1600" kern="1200" dirty="0">
            <a:solidFill>
              <a:sysClr val="windowText" lastClr="000000"/>
            </a:solidFill>
          </a:endParaRPr>
        </a:p>
      </dsp:txBody>
      <dsp:txXfrm>
        <a:off x="3196620" y="4618081"/>
        <a:ext cx="2175710" cy="1468395"/>
      </dsp:txXfrm>
    </dsp:sp>
    <dsp:sp modelId="{9731B909-7D65-4A3F-85EC-7A9B43903678}">
      <dsp:nvSpPr>
        <dsp:cNvPr id="0" name=""/>
        <dsp:cNvSpPr/>
      </dsp:nvSpPr>
      <dsp:spPr>
        <a:xfrm>
          <a:off x="5848267" y="0"/>
          <a:ext cx="2719638" cy="6408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 smtClean="0"/>
            <a:t>Közjó modell:</a:t>
          </a:r>
          <a:endParaRPr lang="hu-HU" sz="3900" kern="1200" dirty="0"/>
        </a:p>
      </dsp:txBody>
      <dsp:txXfrm>
        <a:off x="5848267" y="0"/>
        <a:ext cx="2719638" cy="1922400"/>
      </dsp:txXfrm>
    </dsp:sp>
    <dsp:sp modelId="{579647E5-C80B-4A6D-8666-2D6D8E3998F8}">
      <dsp:nvSpPr>
        <dsp:cNvPr id="0" name=""/>
        <dsp:cNvSpPr/>
      </dsp:nvSpPr>
      <dsp:spPr>
        <a:xfrm>
          <a:off x="6120231" y="1923522"/>
          <a:ext cx="2175710" cy="2468652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a vállalat feladata a közjó elmozdítása, azaz munkálkodás mindazon javakért, amelyek s szervezetben megvalósuló teljes emberi fejlődéshez szükségesek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6120231" y="1923522"/>
        <a:ext cx="2175710" cy="2468652"/>
      </dsp:txXfrm>
    </dsp:sp>
    <dsp:sp modelId="{27610439-B473-4E05-A3BB-33796F11B345}">
      <dsp:nvSpPr>
        <dsp:cNvPr id="0" name=""/>
        <dsp:cNvSpPr/>
      </dsp:nvSpPr>
      <dsp:spPr>
        <a:xfrm>
          <a:off x="6120231" y="4618081"/>
          <a:ext cx="2175710" cy="146839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ysClr val="windowText" lastClr="000000"/>
              </a:solidFill>
            </a:rPr>
            <a:t>A </a:t>
          </a:r>
          <a:r>
            <a:rPr lang="hu-HU" sz="1600" kern="1200" dirty="0" err="1" smtClean="0">
              <a:solidFill>
                <a:sysClr val="windowText" lastClr="000000"/>
              </a:solidFill>
            </a:rPr>
            <a:t>stresszkezelés</a:t>
          </a:r>
          <a:r>
            <a:rPr lang="hu-HU" sz="1600" kern="1200" dirty="0" smtClean="0">
              <a:solidFill>
                <a:sysClr val="windowText" lastClr="000000"/>
              </a:solidFill>
            </a:rPr>
            <a:t> etikai kérdés is.</a:t>
          </a:r>
          <a:endParaRPr lang="hu-HU" sz="1600" kern="1200" dirty="0">
            <a:solidFill>
              <a:sysClr val="windowText" lastClr="000000"/>
            </a:solidFill>
          </a:endParaRPr>
        </a:p>
      </dsp:txBody>
      <dsp:txXfrm>
        <a:off x="6120231" y="4618081"/>
        <a:ext cx="2175710" cy="146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</cdr:x>
      <cdr:y>0.06068</cdr:y>
    </cdr:from>
    <cdr:to>
      <cdr:x>0.9725</cdr:x>
      <cdr:y>0.19024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724128" y="404664"/>
          <a:ext cx="3168396" cy="864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400" dirty="0" smtClean="0">
              <a:solidFill>
                <a:schemeClr val="tx2">
                  <a:lumMod val="75000"/>
                </a:schemeClr>
              </a:solidFill>
            </a:rPr>
            <a:t>Igen </a:t>
          </a:r>
          <a:r>
            <a:rPr lang="hu-HU" sz="2000" dirty="0" smtClean="0">
              <a:solidFill>
                <a:schemeClr val="tx2">
                  <a:lumMod val="75000"/>
                </a:schemeClr>
              </a:solidFill>
            </a:rPr>
            <a:t>válaszok %-ban</a:t>
          </a:r>
          <a:endParaRPr lang="hu-HU" sz="2000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2B0B-6447-4ADF-86B8-177FA29EA6B7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7BC03-63B4-46E2-A11E-B2F35331FA7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FA77D-8328-4E35-9FCA-03A5A1DBE1F4}" type="slidenum">
              <a:rPr lang="hu-HU"/>
              <a:pPr/>
              <a:t>12</a:t>
            </a:fld>
            <a:endParaRPr lang="hu-HU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53DEB-51D6-470F-9AEF-E04166277003}" type="slidenum">
              <a:rPr lang="hu-HU"/>
              <a:pPr/>
              <a:t>13</a:t>
            </a:fld>
            <a:endParaRPr lang="hu-HU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1075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AB51C4-CD8D-4B13-B1D8-D1EF4A742A5A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78BBA-2CD0-4C4A-80EC-38268C40106C}" type="slidenum">
              <a:rPr lang="en-US"/>
              <a:pPr/>
              <a:t>23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6871C-9F00-4063-BC09-825F59797BEF}" type="slidenum">
              <a:rPr lang="en-US"/>
              <a:pPr/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948488" y="333375"/>
          <a:ext cx="1080120" cy="1261872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511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Calibri" pitchFamily="34" charset="0"/>
                        </a:rPr>
                        <a:t>A válaszadók több, mint 60%-a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entury Schoolbook" pitchFamily="18" charset="0"/>
                        <a:cs typeface="Times New Roman" pitchFamily="18" charset="0"/>
                      </a:endParaRPr>
                    </a:p>
                  </a:txBody>
                  <a:tcPr marL="39934" marR="3993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11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+mn-ea"/>
                          <a:cs typeface="Calibri" pitchFamily="34" charset="0"/>
                        </a:rPr>
                        <a:t>A válaszadók több, mint 70 %-a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entury Schoolbook" pitchFamily="18" charset="0"/>
                        <a:cs typeface="Times New Roman" pitchFamily="18" charset="0"/>
                      </a:endParaRPr>
                    </a:p>
                  </a:txBody>
                  <a:tcPr marL="39934" marR="3993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6643464" cy="599728"/>
          </a:xfrm>
          <a:solidFill>
            <a:schemeClr val="accent6">
              <a:shade val="75000"/>
            </a:schemeClr>
          </a:solidFill>
        </p:spPr>
        <p:txBody>
          <a:bodyPr>
            <a:normAutofit/>
          </a:bodyPr>
          <a:lstStyle>
            <a:lvl1pPr eaLnBrk="1" latinLnBrk="0" hangingPunct="1">
              <a:defRPr kumimoji="0" lang="hu-HU"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C184CB-A5B8-4779-B202-A6D54441AF55}" type="datetime1">
              <a:rPr/>
              <a:pPr>
                <a:defRPr/>
              </a:pPr>
              <a:t>2010.07.16.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771A1-A0C0-44F8-93BC-F6CD40EA2D5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6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89AB86-3417-4A08-99DB-5FDE023F960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346F-CBFA-4D45-87EC-DF54B6DA6C9C}" type="datetimeFigureOut">
              <a:rPr lang="hu-HU" smtClean="0"/>
              <a:pPr/>
              <a:t>2012.09.10.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0610-BD06-4C36-B561-C4BB8E85C72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717032"/>
            <a:ext cx="9144000" cy="136207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Munkahelyi stressztérkép – új eszköz a </a:t>
            </a:r>
            <a:r>
              <a:rPr lang="hu-HU" sz="2800" dirty="0" smtClean="0"/>
              <a:t>HR, </a:t>
            </a:r>
            <a:r>
              <a:rPr lang="hu-HU" sz="2800" dirty="0" smtClean="0"/>
              <a:t>a munkavédelem és a szakszervezetek számára</a:t>
            </a: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>
          <a:xfrm>
            <a:off x="5364088" y="4869160"/>
            <a:ext cx="3779912" cy="1512168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chemeClr val="tx1"/>
                </a:solidFill>
              </a:rPr>
              <a:t>Holecz Hajnalka</a:t>
            </a:r>
          </a:p>
          <a:p>
            <a:pPr algn="r"/>
            <a:r>
              <a:rPr lang="hu-HU" b="1" dirty="0" smtClean="0">
                <a:solidFill>
                  <a:schemeClr val="tx1"/>
                </a:solidFill>
              </a:rPr>
              <a:t>Ideocsoport</a:t>
            </a:r>
          </a:p>
          <a:p>
            <a:pPr algn="r"/>
            <a:r>
              <a:rPr lang="hu-HU" dirty="0" smtClean="0">
                <a:solidFill>
                  <a:schemeClr val="tx1"/>
                </a:solidFill>
              </a:rPr>
              <a:t> 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5103" y="6021288"/>
            <a:ext cx="1843401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7959" r="43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Kép 1" descr="karoshi.JPG"/>
          <p:cNvPicPr>
            <a:picLocks noChangeAspect="1"/>
          </p:cNvPicPr>
          <p:nvPr/>
        </p:nvPicPr>
        <p:blipFill>
          <a:blip r:embed="rId3" cstate="print"/>
          <a:srcRect l="39371" t="41000" r="7484" b="11751"/>
          <a:stretch>
            <a:fillRect/>
          </a:stretch>
        </p:blipFill>
        <p:spPr bwMode="auto">
          <a:xfrm>
            <a:off x="0" y="188913"/>
            <a:ext cx="28797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zövegdoboz 2"/>
          <p:cNvSpPr txBox="1">
            <a:spLocks noChangeArrowheads="1"/>
          </p:cNvSpPr>
          <p:nvPr/>
        </p:nvSpPr>
        <p:spPr bwMode="auto">
          <a:xfrm>
            <a:off x="0" y="1773238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>
                <a:solidFill>
                  <a:schemeClr val="bg1"/>
                </a:solidFill>
              </a:rPr>
              <a:t>Karo’ husi (jap): munkahelyi stressz okozta halál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221" name="Szövegdoboz 3"/>
          <p:cNvSpPr txBox="1">
            <a:spLocks noChangeArrowheads="1"/>
          </p:cNvSpPr>
          <p:nvPr/>
        </p:nvSpPr>
        <p:spPr bwMode="auto">
          <a:xfrm>
            <a:off x="0" y="53006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Francia </a:t>
            </a:r>
            <a:r>
              <a:rPr lang="hu-HU" sz="2400" dirty="0" err="1" smtClean="0">
                <a:solidFill>
                  <a:schemeClr val="bg1"/>
                </a:solidFill>
              </a:rPr>
              <a:t>telekomos</a:t>
            </a:r>
            <a:r>
              <a:rPr lang="hu-HU" sz="2400" dirty="0" smtClean="0">
                <a:solidFill>
                  <a:schemeClr val="bg1"/>
                </a:solidFill>
              </a:rPr>
              <a:t> cég, japán autógyártó cég, 2008-tól görög adatok…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1258888" y="1844675"/>
            <a:ext cx="5113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dirty="0"/>
          </a:p>
        </p:txBody>
      </p:sp>
      <p:graphicFrame>
        <p:nvGraphicFramePr>
          <p:cNvPr id="471043" name="Object 3"/>
          <p:cNvGraphicFramePr>
            <a:graphicFrameLocks noChangeAspect="1"/>
          </p:cNvGraphicFramePr>
          <p:nvPr>
            <p:ph/>
          </p:nvPr>
        </p:nvGraphicFramePr>
        <p:xfrm>
          <a:off x="971600" y="404664"/>
          <a:ext cx="7356843" cy="5616624"/>
        </p:xfrm>
        <a:graphic>
          <a:graphicData uri="http://schemas.openxmlformats.org/presentationml/2006/ole">
            <p:oleObj spid="_x0000_s20482" name="Worksheet" r:id="rId3" imgW="4629216" imgH="3533700" progId="Excel.Sheet.8">
              <p:embed/>
            </p:oleObj>
          </a:graphicData>
        </a:graphic>
      </p:graphicFrame>
      <p:sp>
        <p:nvSpPr>
          <p:cNvPr id="4" name="Téglalap 3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/>
              <a:t>Hungarostudy</a:t>
            </a:r>
            <a:r>
              <a:rPr lang="hu-HU" b="1" dirty="0" smtClean="0"/>
              <a:t> Epidemiológiai Panel: Dr. Kopp Mária, Dr. </a:t>
            </a:r>
            <a:r>
              <a:rPr lang="hu-HU" b="1" dirty="0" err="1" smtClean="0"/>
              <a:t>Skrabski</a:t>
            </a:r>
            <a:r>
              <a:rPr lang="hu-HU" b="1" dirty="0" smtClean="0"/>
              <a:t> Árpád és </a:t>
            </a:r>
            <a:r>
              <a:rPr lang="hu-HU" b="1" dirty="0" err="1" smtClean="0"/>
              <a:t>mtsai</a:t>
            </a: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048" y="0"/>
            <a:ext cx="4139952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Adatok, tények</a:t>
            </a:r>
            <a:endParaRPr lang="hu-HU" sz="3200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056" y="1196752"/>
            <a:ext cx="4067944" cy="4752528"/>
          </a:xfrm>
        </p:spPr>
        <p:txBody>
          <a:bodyPr>
            <a:noAutofit/>
          </a:bodyPr>
          <a:lstStyle/>
          <a:p>
            <a:r>
              <a:rPr lang="hu-HU" sz="2200" dirty="0"/>
              <a:t>Annak valószínűsége, hogy egy férfi túléli a 65. életévét Magyarországon </a:t>
            </a:r>
          </a:p>
          <a:p>
            <a:pPr>
              <a:buNone/>
            </a:pPr>
            <a:r>
              <a:rPr lang="hu-HU" sz="2200" dirty="0" smtClean="0"/>
              <a:t>		ma </a:t>
            </a:r>
            <a:r>
              <a:rPr lang="hu-HU" sz="2200" dirty="0"/>
              <a:t>csupán 64 %, </a:t>
            </a:r>
          </a:p>
          <a:p>
            <a:pPr>
              <a:buNone/>
            </a:pPr>
            <a:r>
              <a:rPr lang="hu-HU" sz="2200" dirty="0" smtClean="0"/>
              <a:t>		az </a:t>
            </a:r>
            <a:r>
              <a:rPr lang="hu-HU" sz="2200" dirty="0"/>
              <a:t>érettséginél </a:t>
            </a:r>
            <a:r>
              <a:rPr lang="hu-HU" sz="2200" dirty="0" smtClean="0"/>
              <a:t>alacsonyabb végzettségű </a:t>
            </a:r>
            <a:r>
              <a:rPr lang="hu-HU" sz="2200" dirty="0"/>
              <a:t>rétegekben jóval 50 % </a:t>
            </a:r>
            <a:r>
              <a:rPr lang="hu-HU" sz="2200" dirty="0" smtClean="0"/>
              <a:t>alatt van.</a:t>
            </a:r>
            <a:endParaRPr lang="hu-HU" sz="2200" dirty="0"/>
          </a:p>
          <a:p>
            <a:r>
              <a:rPr lang="hu-HU" sz="2200" dirty="0"/>
              <a:t>E</a:t>
            </a:r>
            <a:r>
              <a:rPr lang="hu-HU" sz="2200" dirty="0" smtClean="0"/>
              <a:t>z </a:t>
            </a:r>
            <a:r>
              <a:rPr lang="hu-HU" sz="2200" dirty="0"/>
              <a:t>az arány Ausztriában 82%.  </a:t>
            </a:r>
            <a:endParaRPr lang="hu-HU" sz="2200" dirty="0">
              <a:cs typeface="Times New Roman" pitchFamily="18" charset="0"/>
            </a:endParaRPr>
          </a:p>
          <a:p>
            <a:r>
              <a:rPr lang="hu-HU" sz="2200" dirty="0"/>
              <a:t>A</a:t>
            </a:r>
            <a:r>
              <a:rPr lang="hu-HU" sz="2200" dirty="0" smtClean="0"/>
              <a:t> </a:t>
            </a:r>
            <a:r>
              <a:rPr lang="hu-HU" sz="2200" dirty="0"/>
              <a:t>nők esetében Magyarországon 83.5 %,</a:t>
            </a:r>
          </a:p>
          <a:p>
            <a:pPr>
              <a:buNone/>
            </a:pPr>
            <a:r>
              <a:rPr lang="hu-HU" sz="2200" dirty="0" smtClean="0"/>
              <a:t>		Ausztriában </a:t>
            </a:r>
            <a:r>
              <a:rPr lang="hu-HU" sz="2200" dirty="0"/>
              <a:t>90.7 </a:t>
            </a:r>
            <a:r>
              <a:rPr lang="hu-HU" sz="2200" dirty="0" smtClean="0"/>
              <a:t>%</a:t>
            </a:r>
          </a:p>
        </p:txBody>
      </p:sp>
      <p:pic>
        <p:nvPicPr>
          <p:cNvPr id="5" name="Picture 2" descr="C:\Users\Hajni\Downloads\3549662506_4374920e94_z.jpg"/>
          <p:cNvPicPr>
            <a:picLocks noChangeAspect="1" noChangeArrowheads="1"/>
          </p:cNvPicPr>
          <p:nvPr/>
        </p:nvPicPr>
        <p:blipFill>
          <a:blip r:embed="rId3" cstate="print"/>
          <a:srcRect t="4996" r="9192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95536" y="5445224"/>
            <a:ext cx="4320480" cy="1200329"/>
          </a:xfrm>
          <a:prstGeom prst="rect">
            <a:avLst/>
          </a:prstGeom>
          <a:solidFill>
            <a:schemeClr val="accent3">
              <a:lumMod val="60000"/>
              <a:lumOff val="40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1960-2005: 33%-kal nőtt a férfiak halálozása 40-69 éves korosztályban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448" y="0"/>
            <a:ext cx="953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74638"/>
            <a:ext cx="9505056" cy="1143000"/>
          </a:xfrm>
          <a:solidFill>
            <a:schemeClr val="accent3">
              <a:lumMod val="60000"/>
              <a:lumOff val="40000"/>
              <a:alpha val="72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/>
              <a:t>Az emberi tőke nagyfokú </a:t>
            </a:r>
            <a:r>
              <a:rPr lang="hu-HU" dirty="0" smtClean="0"/>
              <a:t>romlása-objektív mutatók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2060848"/>
            <a:ext cx="9396536" cy="690638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u-HU" sz="2400" dirty="0" smtClean="0"/>
              <a:t>Az aktív korú népesség – főleg a középkorú férfiak - mutatói ma is tragikusak, </a:t>
            </a:r>
            <a:r>
              <a:rPr lang="hu-HU" sz="2400" u="sng" dirty="0" smtClean="0"/>
              <a:t>régiós összehasonlításban is!</a:t>
            </a:r>
            <a:endParaRPr lang="hu-HU" sz="2400" u="sng" dirty="0"/>
          </a:p>
        </p:txBody>
      </p:sp>
      <p:sp>
        <p:nvSpPr>
          <p:cNvPr id="6" name="Téglalap 5"/>
          <p:cNvSpPr/>
          <p:nvPr/>
        </p:nvSpPr>
        <p:spPr>
          <a:xfrm>
            <a:off x="0" y="3050435"/>
            <a:ext cx="9396536" cy="690638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u-HU" sz="2400" dirty="0" smtClean="0"/>
              <a:t>Ez az „emberi tőke” nagyfokú romlását jelzi, ami az ország </a:t>
            </a:r>
            <a:r>
              <a:rPr lang="hu-HU" sz="2400" b="1" dirty="0" smtClean="0"/>
              <a:t>gazdasági fejlődésének alapvető  korlátja</a:t>
            </a:r>
            <a:endParaRPr lang="hu-HU" sz="2400" b="1" dirty="0"/>
          </a:p>
        </p:txBody>
      </p:sp>
      <p:sp>
        <p:nvSpPr>
          <p:cNvPr id="7" name="Téglalap 6"/>
          <p:cNvSpPr/>
          <p:nvPr/>
        </p:nvSpPr>
        <p:spPr>
          <a:xfrm>
            <a:off x="539552" y="5733256"/>
            <a:ext cx="8208912" cy="690638"/>
          </a:xfrm>
          <a:prstGeom prst="rect">
            <a:avLst/>
          </a:prstGeom>
          <a:solidFill>
            <a:schemeClr val="tx2">
              <a:lumMod val="20000"/>
              <a:lumOff val="80000"/>
              <a:alpha val="83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2400" b="1" dirty="0" smtClean="0"/>
              <a:t>Közel minden ötödik felnőtt a krónikus stressz, a lelki leszakadás  állapotában van Magyarországon!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oklevel3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860032" y="1340767"/>
            <a:ext cx="4032448" cy="4824537"/>
          </a:xfrm>
        </p:spPr>
        <p:txBody>
          <a:bodyPr>
            <a:normAutofit/>
          </a:bodyPr>
          <a:lstStyle/>
          <a:p>
            <a:pPr algn="l"/>
            <a:r>
              <a:rPr lang="hu-HU" sz="2700" dirty="0" smtClean="0">
                <a:latin typeface="+mn-lt"/>
                <a:ea typeface="+mn-ea"/>
                <a:cs typeface="+mn-cs"/>
              </a:rPr>
              <a:t>Három </a:t>
            </a:r>
            <a:r>
              <a:rPr lang="hu-HU" sz="2700" dirty="0">
                <a:latin typeface="+mn-lt"/>
                <a:ea typeface="+mn-ea"/>
                <a:cs typeface="+mn-cs"/>
              </a:rPr>
              <a:t>irányelv elfogadott: az emberi tőke (Human Capital </a:t>
            </a:r>
            <a:r>
              <a:rPr lang="hu-HU" sz="2700" dirty="0" err="1">
                <a:latin typeface="+mn-lt"/>
                <a:ea typeface="+mn-ea"/>
                <a:cs typeface="+mn-cs"/>
              </a:rPr>
              <a:t>Approach</a:t>
            </a:r>
            <a:r>
              <a:rPr lang="hu-HU" sz="2700" dirty="0">
                <a:latin typeface="+mn-lt"/>
                <a:ea typeface="+mn-ea"/>
                <a:cs typeface="+mn-cs"/>
              </a:rPr>
              <a:t>), a részköltség</a:t>
            </a:r>
            <a:br>
              <a:rPr lang="hu-HU" sz="2700" dirty="0">
                <a:latin typeface="+mn-lt"/>
                <a:ea typeface="+mn-ea"/>
                <a:cs typeface="+mn-cs"/>
              </a:rPr>
            </a:br>
            <a:r>
              <a:rPr lang="hu-HU" sz="2700" dirty="0">
                <a:latin typeface="+mn-lt"/>
                <a:ea typeface="+mn-ea"/>
                <a:cs typeface="+mn-cs"/>
              </a:rPr>
              <a:t>(súrlódási költségek, </a:t>
            </a:r>
            <a:r>
              <a:rPr lang="hu-HU" sz="2700" dirty="0" err="1">
                <a:latin typeface="+mn-lt"/>
                <a:ea typeface="+mn-ea"/>
                <a:cs typeface="+mn-cs"/>
              </a:rPr>
              <a:t>Friction</a:t>
            </a:r>
            <a:r>
              <a:rPr lang="hu-HU" sz="2700" dirty="0">
                <a:latin typeface="+mn-lt"/>
                <a:ea typeface="+mn-ea"/>
                <a:cs typeface="+mn-cs"/>
              </a:rPr>
              <a:t> </a:t>
            </a:r>
            <a:r>
              <a:rPr lang="hu-HU" sz="2700" dirty="0" err="1">
                <a:latin typeface="+mn-lt"/>
                <a:ea typeface="+mn-ea"/>
                <a:cs typeface="+mn-cs"/>
              </a:rPr>
              <a:t>Cost</a:t>
            </a:r>
            <a:r>
              <a:rPr lang="hu-HU" sz="2700" dirty="0">
                <a:latin typeface="+mn-lt"/>
                <a:ea typeface="+mn-ea"/>
                <a:cs typeface="+mn-cs"/>
              </a:rPr>
              <a:t> </a:t>
            </a:r>
            <a:r>
              <a:rPr lang="hu-HU" sz="2700" dirty="0" err="1">
                <a:latin typeface="+mn-lt"/>
                <a:ea typeface="+mn-ea"/>
                <a:cs typeface="+mn-cs"/>
              </a:rPr>
              <a:t>Approach</a:t>
            </a:r>
            <a:r>
              <a:rPr lang="hu-HU" sz="2700" dirty="0">
                <a:latin typeface="+mn-lt"/>
                <a:ea typeface="+mn-ea"/>
                <a:cs typeface="+mn-cs"/>
              </a:rPr>
              <a:t>) és a QALY költségszámítási megközelítés</a:t>
            </a:r>
            <a:br>
              <a:rPr lang="hu-HU" sz="2700" dirty="0">
                <a:latin typeface="+mn-lt"/>
                <a:ea typeface="+mn-ea"/>
                <a:cs typeface="+mn-cs"/>
              </a:rPr>
            </a:br>
            <a:r>
              <a:rPr lang="hu-HU" sz="2700" dirty="0">
                <a:latin typeface="+mn-lt"/>
                <a:ea typeface="+mn-ea"/>
                <a:cs typeface="+mn-cs"/>
              </a:rPr>
              <a:t>módszerei.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716016" y="274638"/>
            <a:ext cx="4427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Számoláshoz…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oklevel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53888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hu-HU" sz="2000" dirty="0" smtClean="0">
                <a:latin typeface="Arial"/>
                <a:ea typeface="Calibri"/>
              </a:rPr>
              <a:t>A kockázatértékelési kötelezettséget és a </a:t>
            </a:r>
            <a:r>
              <a:rPr lang="hu-HU" sz="2000" b="1" dirty="0" smtClean="0">
                <a:latin typeface="Arial"/>
                <a:ea typeface="Calibri"/>
              </a:rPr>
              <a:t>munkavédelmi bírság </a:t>
            </a:r>
            <a:r>
              <a:rPr lang="hu-HU" sz="2000" dirty="0" smtClean="0">
                <a:latin typeface="Arial"/>
                <a:ea typeface="Calibri"/>
              </a:rPr>
              <a:t>tényállásait a munkavédelmi törvény (1993. évi XCIII. törvény) tartalmazza:</a:t>
            </a:r>
          </a:p>
          <a:p>
            <a:pPr>
              <a:spcAft>
                <a:spcPts val="0"/>
              </a:spcAft>
            </a:pPr>
            <a:endParaRPr lang="hu-HU" sz="2000" dirty="0" smtClean="0">
              <a:ea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kockázatértékelési kötelezettség megfogalmazása, beleértve a pszichoszociális kockázatot is: 54. § (1), (2)</a:t>
            </a: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bírság kiszabására okot adó mulasztások felsorolása: 82. § (2) - köztük d/ kockázatértékelés elmulasztása</a:t>
            </a: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bírság kiszámításáról a 273/2011. Korm. rendelet szól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Alap: súlyosan veszélyeztetett munkavállalónként 50.000.- Ft,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Szorzótényezők</a:t>
            </a:r>
            <a:r>
              <a:rPr lang="hu-H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egynél több normasértés esetén: 1,5 – 3</a:t>
            </a: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óránál tovább fennálló veszélyeztetés esetén: 1,3 – 5</a:t>
            </a: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foglalkozási megbetegedés bekövetkezésére: 1,2</a:t>
            </a: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munkabaleset bekövetkezésére: 1,5 – 10</a:t>
            </a: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éven belüli ismételt bírság kiszabáskor: 1,5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unkaügyi perek!(</a:t>
            </a:r>
            <a:r>
              <a:rPr kumimoji="0" lang="hu-H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morális, reputációs, gazdasági veszteség)</a:t>
            </a:r>
            <a:endParaRPr kumimoji="0" lang="hu-H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oklevel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1520" y="56612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Forrás:</a:t>
            </a:r>
            <a:r>
              <a:rPr lang="hu-HU" dirty="0" err="1" smtClean="0"/>
              <a:t>Burton</a:t>
            </a:r>
            <a:r>
              <a:rPr lang="hu-HU" dirty="0" smtClean="0"/>
              <a:t>, </a:t>
            </a:r>
            <a:r>
              <a:rPr lang="hu-HU" dirty="0" err="1" smtClean="0"/>
              <a:t>Wayne</a:t>
            </a:r>
            <a:r>
              <a:rPr lang="hu-HU" dirty="0" smtClean="0"/>
              <a:t>–</a:t>
            </a:r>
            <a:r>
              <a:rPr lang="hu-HU" dirty="0" err="1" smtClean="0"/>
              <a:t>Hen</a:t>
            </a:r>
            <a:r>
              <a:rPr lang="hu-HU" dirty="0" smtClean="0"/>
              <a:t>, </a:t>
            </a:r>
            <a:r>
              <a:rPr lang="hu-HU" dirty="0" err="1" smtClean="0"/>
              <a:t>Chin-Yu</a:t>
            </a:r>
            <a:r>
              <a:rPr lang="hu-HU" dirty="0" smtClean="0"/>
              <a:t>–</a:t>
            </a:r>
            <a:r>
              <a:rPr lang="hu-HU" dirty="0" err="1" smtClean="0"/>
              <a:t>Conti</a:t>
            </a:r>
            <a:r>
              <a:rPr lang="hu-HU" dirty="0" smtClean="0"/>
              <a:t>, Daniel J.–</a:t>
            </a:r>
            <a:r>
              <a:rPr lang="hu-HU" dirty="0" err="1" smtClean="0"/>
              <a:t>Pransky</a:t>
            </a:r>
            <a:r>
              <a:rPr lang="hu-HU" dirty="0" smtClean="0"/>
              <a:t>, Glenn–</a:t>
            </a:r>
            <a:r>
              <a:rPr lang="hu-HU" dirty="0" err="1" smtClean="0"/>
              <a:t>Sshultz</a:t>
            </a:r>
            <a:r>
              <a:rPr lang="hu-HU" dirty="0" smtClean="0"/>
              <a:t>, </a:t>
            </a:r>
            <a:r>
              <a:rPr lang="hu-HU" dirty="0" err="1" smtClean="0"/>
              <a:t>Alyssa</a:t>
            </a:r>
            <a:r>
              <a:rPr lang="hu-HU" dirty="0" smtClean="0"/>
              <a:t> B.–</a:t>
            </a:r>
            <a:r>
              <a:rPr lang="hu-HU" dirty="0" err="1" smtClean="0"/>
              <a:t>Edington</a:t>
            </a:r>
            <a:r>
              <a:rPr lang="hu-HU" dirty="0" smtClean="0"/>
              <a:t>, </a:t>
            </a:r>
            <a:r>
              <a:rPr lang="hu-HU" dirty="0" err="1" smtClean="0"/>
              <a:t>Dee</a:t>
            </a:r>
            <a:r>
              <a:rPr lang="hu-HU" dirty="0" smtClean="0"/>
              <a:t> W.: The </a:t>
            </a:r>
            <a:r>
              <a:rPr lang="hu-HU" dirty="0" err="1" smtClean="0"/>
              <a:t>association</a:t>
            </a:r>
            <a:r>
              <a:rPr lang="hu-HU" dirty="0" smtClean="0"/>
              <a:t> of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risks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on-the-jobproductivity</a:t>
            </a:r>
            <a:r>
              <a:rPr lang="hu-HU" dirty="0" smtClean="0"/>
              <a:t> (Journal of </a:t>
            </a:r>
            <a:r>
              <a:rPr lang="hu-HU" dirty="0" err="1" smtClean="0"/>
              <a:t>Occupational</a:t>
            </a:r>
            <a:r>
              <a:rPr lang="hu-HU" dirty="0" smtClean="0"/>
              <a:t> </a:t>
            </a:r>
            <a:r>
              <a:rPr lang="hu-HU" dirty="0" err="1" smtClean="0"/>
              <a:t>andEnvironmental</a:t>
            </a:r>
            <a:r>
              <a:rPr lang="hu-HU" dirty="0" smtClean="0"/>
              <a:t> </a:t>
            </a:r>
            <a:r>
              <a:rPr lang="hu-HU" dirty="0" err="1" smtClean="0"/>
              <a:t>Medicine</a:t>
            </a:r>
            <a:r>
              <a:rPr lang="hu-HU" dirty="0" smtClean="0"/>
              <a:t>, 47/8; 2005.)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772816"/>
            <a:ext cx="9144000" cy="2677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12-ből 4 volt kiemelkedő hatással a termelékenységre: az élettel való ált. elégedettség, munkával való elégedettség, rossz egészségi állapot, stressz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Az alkalmazottak termelékenységén általában 2,4%-ot rontott egy-egy új kockázat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 közepes és magas kockázatú alkalmazottak termelékenysége átlagosan 6,12-12,2%kal volt kevesebb alacsony kockázatú társaiknál.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0" y="4766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/>
              <a:t>Mi a kapcsolat a termelékenység és az egészséggel kapcsolatos kockázati tényezők között?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251520" y="332656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6643688" cy="600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Hogy is vagyunk? - KÖVETELMÉNYEK</a:t>
            </a:r>
            <a:endParaRPr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38937" t="5937"/>
          <a:stretch>
            <a:fillRect/>
          </a:stretch>
        </p:blipFill>
        <p:spPr bwMode="auto">
          <a:xfrm>
            <a:off x="4140200" y="1628775"/>
            <a:ext cx="3919538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8792"/>
          <a:stretch>
            <a:fillRect/>
          </a:stretch>
        </p:blipFill>
        <p:spPr bwMode="auto">
          <a:xfrm>
            <a:off x="611188" y="3644900"/>
            <a:ext cx="41338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Szövegdoboz 5"/>
          <p:cNvSpPr txBox="1">
            <a:spLocks noChangeArrowheads="1"/>
          </p:cNvSpPr>
          <p:nvPr/>
        </p:nvSpPr>
        <p:spPr bwMode="auto">
          <a:xfrm>
            <a:off x="2627313" y="2060575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BEOSZTOTTAK</a:t>
            </a:r>
          </a:p>
        </p:txBody>
      </p:sp>
      <p:sp>
        <p:nvSpPr>
          <p:cNvPr id="82951" name="Szövegdoboz 6"/>
          <p:cNvSpPr txBox="1">
            <a:spLocks noChangeArrowheads="1"/>
          </p:cNvSpPr>
          <p:nvPr/>
        </p:nvSpPr>
        <p:spPr bwMode="auto">
          <a:xfrm>
            <a:off x="4716463" y="544512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VEZETŐK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munkavedel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2231"/>
            <a:ext cx="9144000" cy="6940231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munkahelyi stressz dimenziói</a:t>
            </a:r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2132856"/>
            <a:ext cx="3312368" cy="461665"/>
          </a:xfrm>
          <a:prstGeom prst="rect">
            <a:avLst/>
          </a:prstGeom>
          <a:solidFill>
            <a:schemeClr val="accent3">
              <a:hueOff val="11250264"/>
              <a:satOff val="-16880"/>
              <a:lumOff val="-2745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Munkaszerepek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3212976"/>
            <a:ext cx="331236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Munkaköri jellemzők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831632" y="2132856"/>
            <a:ext cx="3312368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Csoportjellemzők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831632" y="3356992"/>
            <a:ext cx="331236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Vezetők-beosztott kommunikáció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4509120"/>
            <a:ext cx="33123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Szervezeti kultúra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843808" y="5255042"/>
            <a:ext cx="331236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2400" dirty="0" smtClean="0"/>
              <a:t>Lojalitás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831632" y="4653136"/>
            <a:ext cx="331236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Befolyás a munkára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716016" y="1628800"/>
            <a:ext cx="442798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1936: Selye János megalkot egy új szót</a:t>
            </a:r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2012:		       586.000.000 találat   (0,21 másodperc)</a:t>
            </a:r>
            <a:endParaRPr lang="hu-HU" sz="2800" dirty="0"/>
          </a:p>
        </p:txBody>
      </p:sp>
      <p:pic>
        <p:nvPicPr>
          <p:cNvPr id="6" name="Kép 5" descr="gratula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1" y="0"/>
            <a:ext cx="4725589" cy="685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348164">
            <a:off x="670418" y="1984543"/>
            <a:ext cx="3546714" cy="2751404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softEdge rad="3175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t1.gstatic.com/images?q=tbn:ANd9GcTJh9wJXUzfua0fufFpAIyoZ_bwG_o41qukHGSB69Af3zxFvUex1A"/>
          <p:cNvPicPr>
            <a:picLocks noChangeAspect="1" noChangeArrowheads="1"/>
          </p:cNvPicPr>
          <p:nvPr/>
        </p:nvPicPr>
        <p:blipFill>
          <a:blip r:embed="rId3" cstate="print"/>
          <a:srcRect l="4604" t="17019" r="3325" b="14905"/>
          <a:stretch>
            <a:fillRect/>
          </a:stretch>
        </p:blipFill>
        <p:spPr bwMode="auto">
          <a:xfrm>
            <a:off x="5652120" y="3068960"/>
            <a:ext cx="1440160" cy="5760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4716016" y="188640"/>
            <a:ext cx="4427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stressz evolúciója</a:t>
            </a:r>
            <a:r>
              <a:rPr kumimoji="0" lang="hu-H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Felhasználhatóság - HR</a:t>
            </a:r>
            <a:endParaRPr lang="hu-HU" sz="40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024336"/>
          </a:xfr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A legkisebb egységekre lebontva megkapom ki miért hogyan érzi magát a cégnél!</a:t>
            </a:r>
          </a:p>
          <a:p>
            <a:r>
              <a:rPr lang="hu-HU" dirty="0" smtClean="0"/>
              <a:t>Melyik csoport, mennyivel?</a:t>
            </a:r>
          </a:p>
          <a:p>
            <a:r>
              <a:rPr lang="hu-HU" dirty="0" smtClean="0"/>
              <a:t>Miért?</a:t>
            </a:r>
          </a:p>
          <a:p>
            <a:r>
              <a:rPr lang="hu-HU" dirty="0" smtClean="0"/>
              <a:t>A vezetők vagy a beosztottak?</a:t>
            </a:r>
          </a:p>
          <a:p>
            <a:r>
              <a:rPr lang="hu-HU" dirty="0" smtClean="0"/>
              <a:t>Hol nem értenek egyet leginkább?</a:t>
            </a:r>
          </a:p>
          <a:p>
            <a:pPr>
              <a:buNone/>
            </a:pPr>
            <a:r>
              <a:rPr lang="hu-HU" dirty="0" smtClean="0"/>
              <a:t>Gócpontok, fontos területek.(pl.:munkaköri leírások, munkafolyamatok</a:t>
            </a:r>
            <a:endParaRPr lang="hu-HU" dirty="0"/>
          </a:p>
        </p:txBody>
      </p:sp>
      <p:sp>
        <p:nvSpPr>
          <p:cNvPr id="65538" name="AutoShape 2" descr="https://encrypted-tbn2.google.com/images?q=tbn:ANd9GcTLsVbAkBtfvxPQh1y01EcIyQ7vjMC5AJgHnxbVtmixBTmS3qRe540OQDCR"/>
          <p:cNvSpPr>
            <a:spLocks noChangeAspect="1" noChangeArrowheads="1"/>
          </p:cNvSpPr>
          <p:nvPr/>
        </p:nvSpPr>
        <p:spPr bwMode="auto">
          <a:xfrm>
            <a:off x="155575" y="-776288"/>
            <a:ext cx="28003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540" name="AutoShape 4" descr="https://encrypted-tbn2.google.com/images?q=tbn:ANd9GcTLsVbAkBtfvxPQh1y01EcIyQ7vjMC5AJgHnxbVtmixBTmS3qRe540OQDCR"/>
          <p:cNvSpPr>
            <a:spLocks noChangeAspect="1" noChangeArrowheads="1"/>
          </p:cNvSpPr>
          <p:nvPr/>
        </p:nvSpPr>
        <p:spPr bwMode="auto">
          <a:xfrm>
            <a:off x="155575" y="-776288"/>
            <a:ext cx="28003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4797152"/>
            <a:ext cx="8640960" cy="1867707"/>
            <a:chOff x="0" y="0"/>
            <a:chExt cx="8640960" cy="1867707"/>
          </a:xfrm>
        </p:grpSpPr>
        <p:sp>
          <p:nvSpPr>
            <p:cNvPr id="9" name="Lekerekített téglalap 8"/>
            <p:cNvSpPr/>
            <p:nvPr/>
          </p:nvSpPr>
          <p:spPr>
            <a:xfrm>
              <a:off x="0" y="0"/>
              <a:ext cx="8640960" cy="186770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Lekerekített téglalap 4"/>
            <p:cNvSpPr/>
            <p:nvPr/>
          </p:nvSpPr>
          <p:spPr>
            <a:xfrm>
              <a:off x="1914962" y="0"/>
              <a:ext cx="6725997" cy="1867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900" kern="1200" dirty="0" smtClean="0">
                  <a:solidFill>
                    <a:schemeClr val="tx1"/>
                  </a:solidFill>
                </a:rPr>
                <a:t>HR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2300" kern="1200" dirty="0" smtClean="0">
                  <a:solidFill>
                    <a:schemeClr val="tx1"/>
                  </a:solidFill>
                </a:rPr>
                <a:t>„Puha”kategóriákat tudunk mérni vele</a:t>
              </a:r>
              <a:endParaRPr lang="hu-HU" sz="2300" kern="1200" dirty="0">
                <a:solidFill>
                  <a:schemeClr val="tx1"/>
                </a:solidFill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2300" kern="1200" dirty="0" smtClean="0">
                  <a:solidFill>
                    <a:schemeClr val="tx1"/>
                  </a:solidFill>
                </a:rPr>
                <a:t>Fejlesztés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2300" kern="1200" dirty="0" smtClean="0">
                  <a:solidFill>
                    <a:schemeClr val="tx1"/>
                  </a:solidFill>
                </a:rPr>
                <a:t>Teljesítményértékelés</a:t>
              </a:r>
            </a:p>
          </p:txBody>
        </p:sp>
      </p:grpSp>
      <p:sp>
        <p:nvSpPr>
          <p:cNvPr id="11" name="Lekerekített téglalap 10"/>
          <p:cNvSpPr/>
          <p:nvPr/>
        </p:nvSpPr>
        <p:spPr>
          <a:xfrm>
            <a:off x="179512" y="4941168"/>
            <a:ext cx="1728192" cy="1494165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Felhasználhatóság </a:t>
            </a:r>
            <a:r>
              <a:rPr lang="hu-HU" sz="4000" dirty="0" err="1" smtClean="0"/>
              <a:t>-Munkavédelem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26084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hu-HU" dirty="0" smtClean="0"/>
              <a:t>Munkabalesetek: figyelmetlenség</a:t>
            </a:r>
          </a:p>
          <a:p>
            <a:r>
              <a:rPr lang="hu-HU" dirty="0" smtClean="0"/>
              <a:t>A visszamérés lehetősége</a:t>
            </a:r>
          </a:p>
          <a:p>
            <a:r>
              <a:rPr lang="hu-HU" dirty="0" smtClean="0"/>
              <a:t>Az akcióterv kidolgozásának lehetősége és szükségessége</a:t>
            </a:r>
          </a:p>
          <a:p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179512" y="4149080"/>
            <a:ext cx="8640960" cy="1867707"/>
            <a:chOff x="0" y="2054478"/>
            <a:chExt cx="8640960" cy="1867707"/>
          </a:xfrm>
        </p:grpSpPr>
        <p:sp>
          <p:nvSpPr>
            <p:cNvPr id="7" name="Lekerekített téglalap 6"/>
            <p:cNvSpPr/>
            <p:nvPr/>
          </p:nvSpPr>
          <p:spPr>
            <a:xfrm>
              <a:off x="0" y="2054478"/>
              <a:ext cx="8640960" cy="1867707"/>
            </a:xfrm>
            <a:prstGeom prst="roundRect">
              <a:avLst>
                <a:gd name="adj" fmla="val 10000"/>
              </a:avLst>
            </a:prstGeom>
            <a:solidFill>
              <a:srgbClr val="EFF33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Lekerekített téglalap 4"/>
            <p:cNvSpPr/>
            <p:nvPr/>
          </p:nvSpPr>
          <p:spPr>
            <a:xfrm>
              <a:off x="1914962" y="2054478"/>
              <a:ext cx="6725997" cy="1867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900" kern="1200" dirty="0" smtClean="0">
                  <a:solidFill>
                    <a:schemeClr val="tx1"/>
                  </a:solidFill>
                </a:rPr>
                <a:t>Munkavédelem</a:t>
              </a:r>
              <a:endParaRPr lang="hu-HU" sz="2900" kern="1200" dirty="0">
                <a:solidFill>
                  <a:schemeClr val="tx1"/>
                </a:solidFill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2300" kern="1200" dirty="0" smtClean="0">
                  <a:solidFill>
                    <a:schemeClr val="tx1"/>
                  </a:solidFill>
                </a:rPr>
                <a:t>Védelem</a:t>
              </a:r>
              <a:endParaRPr lang="hu-HU" sz="2300" kern="1200" dirty="0">
                <a:solidFill>
                  <a:schemeClr val="tx1"/>
                </a:solidFill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2300" kern="1200" dirty="0" smtClean="0">
                  <a:solidFill>
                    <a:schemeClr val="tx1"/>
                  </a:solidFill>
                </a:rPr>
                <a:t>Akcióterv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2300" kern="1200" dirty="0" smtClean="0">
                  <a:solidFill>
                    <a:schemeClr val="tx1"/>
                  </a:solidFill>
                </a:rPr>
                <a:t>Visszamérés/ellenőrzés</a:t>
              </a:r>
            </a:p>
          </p:txBody>
        </p:sp>
      </p:grpSp>
      <p:sp>
        <p:nvSpPr>
          <p:cNvPr id="9" name="Lekerekített téglalap 8"/>
          <p:cNvSpPr/>
          <p:nvPr/>
        </p:nvSpPr>
        <p:spPr>
          <a:xfrm>
            <a:off x="395536" y="4293096"/>
            <a:ext cx="1728192" cy="1494165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Felhasználhatóság - szakszervezet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404864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Problémafelvetés, párbeszéd lehetősége</a:t>
            </a:r>
          </a:p>
          <a:p>
            <a:r>
              <a:rPr lang="hu-HU" dirty="0" smtClean="0"/>
              <a:t>Segítség hogy a valós problémákról kapjanak helyzetképet (nagy számú válaszoló!)</a:t>
            </a:r>
          </a:p>
          <a:p>
            <a:r>
              <a:rPr lang="hu-HU" dirty="0" smtClean="0"/>
              <a:t>Segítség, hogy valóban használható programok legyenek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4581128"/>
            <a:ext cx="8640960" cy="1867707"/>
            <a:chOff x="0" y="4108956"/>
            <a:chExt cx="8640960" cy="1867707"/>
          </a:xfrm>
        </p:grpSpPr>
        <p:sp>
          <p:nvSpPr>
            <p:cNvPr id="7" name="Lekerekített téglalap 6"/>
            <p:cNvSpPr/>
            <p:nvPr/>
          </p:nvSpPr>
          <p:spPr>
            <a:xfrm>
              <a:off x="0" y="4108956"/>
              <a:ext cx="8640960" cy="186770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Lekerekített téglalap 4"/>
            <p:cNvSpPr/>
            <p:nvPr/>
          </p:nvSpPr>
          <p:spPr>
            <a:xfrm>
              <a:off x="1914962" y="4108956"/>
              <a:ext cx="6725997" cy="1867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900" kern="1200" dirty="0" smtClean="0">
                  <a:solidFill>
                    <a:schemeClr val="tx1"/>
                  </a:solidFill>
                </a:rPr>
                <a:t>Szakszervezet</a:t>
              </a:r>
              <a:endParaRPr lang="hu-HU" sz="2900" kern="1200" dirty="0">
                <a:solidFill>
                  <a:schemeClr val="tx1"/>
                </a:solidFill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2300" kern="1200" dirty="0" smtClean="0">
                  <a:solidFill>
                    <a:schemeClr val="tx1"/>
                  </a:solidFill>
                </a:rPr>
                <a:t>A párbeszéd lehetősége</a:t>
              </a:r>
              <a:endParaRPr lang="hu-HU" sz="2300" kern="1200" dirty="0">
                <a:solidFill>
                  <a:schemeClr val="tx1"/>
                </a:solidFill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2300" kern="1200" dirty="0" smtClean="0">
                  <a:solidFill>
                    <a:schemeClr val="tx1"/>
                  </a:solidFill>
                </a:rPr>
                <a:t>Segítség a dolgozók valós helyzetét lássák</a:t>
              </a:r>
              <a:endParaRPr lang="hu-HU" sz="2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Lekerekített téglalap 8"/>
          <p:cNvSpPr/>
          <p:nvPr/>
        </p:nvSpPr>
        <p:spPr>
          <a:xfrm>
            <a:off x="251520" y="4653136"/>
            <a:ext cx="1728192" cy="1494165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gratulálunk.jpg"/>
          <p:cNvPicPr>
            <a:picLocks noChangeAspect="1"/>
          </p:cNvPicPr>
          <p:nvPr/>
        </p:nvPicPr>
        <p:blipFill>
          <a:blip r:embed="rId3" cstate="print"/>
          <a:srcRect l="2751" t="12279" r="2751" b="27923"/>
          <a:stretch>
            <a:fillRect/>
          </a:stretch>
        </p:blipFill>
        <p:spPr>
          <a:xfrm>
            <a:off x="0" y="0"/>
            <a:ext cx="9144000" cy="691276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91264" cy="792088"/>
          </a:xfrm>
          <a:solidFill>
            <a:schemeClr val="bg1">
              <a:lumMod val="65000"/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hu-HU" sz="3600" dirty="0" smtClean="0"/>
              <a:t>Legyenek intézkedések!</a:t>
            </a:r>
            <a:endParaRPr lang="hu-HU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17032"/>
            <a:ext cx="9144000" cy="1080120"/>
          </a:xfrm>
          <a:solidFill>
            <a:schemeClr val="bg1">
              <a:lumMod val="65000"/>
              <a:alpha val="84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hu-HU" sz="3600" dirty="0" smtClean="0"/>
              <a:t>Egyén – csoport - vezetők</a:t>
            </a:r>
            <a:endParaRPr lang="hu-HU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5085184"/>
            <a:ext cx="9144000" cy="1080120"/>
          </a:xfrm>
          <a:prstGeom prst="rect">
            <a:avLst/>
          </a:prstGeom>
          <a:solidFill>
            <a:schemeClr val="bg1">
              <a:lumMod val="65000"/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Elsődleges- másodlagos-harmadlagos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23528" y="332656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1340768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Időzítés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gol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094" y="0"/>
            <a:ext cx="3429906" cy="4458879"/>
          </a:xfrm>
          <a:prstGeom prst="rect">
            <a:avLst/>
          </a:prstGeom>
        </p:spPr>
      </p:pic>
      <p:pic>
        <p:nvPicPr>
          <p:cNvPr id="73730" name="Picture 2" descr="C:\Users\Hajni\Pictures\Pictures\képekpb\wlbal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8240" cy="4149080"/>
          </a:xfrm>
          <a:prstGeom prst="rect">
            <a:avLst/>
          </a:prstGeom>
          <a:noFill/>
        </p:spPr>
      </p:pic>
      <p:pic>
        <p:nvPicPr>
          <p:cNvPr id="6" name="Kép 5" descr="11.PNG"/>
          <p:cNvPicPr>
            <a:picLocks noChangeAspect="1"/>
          </p:cNvPicPr>
          <p:nvPr/>
        </p:nvPicPr>
        <p:blipFill>
          <a:blip r:embed="rId4" cstate="print"/>
          <a:srcRect t="26249" r="396" b="34250"/>
          <a:stretch>
            <a:fillRect/>
          </a:stretch>
        </p:blipFill>
        <p:spPr>
          <a:xfrm>
            <a:off x="-49751" y="4149080"/>
            <a:ext cx="9193751" cy="270892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4005064"/>
            <a:ext cx="9144000" cy="584775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EMPLOYEE ASSISTANT PROGRAM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zurkol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6969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Munkamegosztás</a:t>
            </a:r>
            <a:endParaRPr lang="hu-H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525144"/>
            <a:ext cx="8229600" cy="2332856"/>
          </a:xfrm>
          <a:solidFill>
            <a:schemeClr val="bg1">
              <a:lumMod val="95000"/>
              <a:alpha val="71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hu-HU" u="sng" dirty="0" smtClean="0"/>
              <a:t>Intézkedések </a:t>
            </a:r>
            <a:r>
              <a:rPr lang="hu-HU" u="sng" dirty="0"/>
              <a:t>meghatározása</a:t>
            </a:r>
            <a:r>
              <a:rPr lang="hu-HU" dirty="0"/>
              <a:t>: munkáltató felelőssége</a:t>
            </a:r>
          </a:p>
          <a:p>
            <a:pPr>
              <a:buFontTx/>
              <a:buNone/>
            </a:pPr>
            <a:r>
              <a:rPr lang="hu-HU" u="sng" dirty="0"/>
              <a:t>Intézkedések végrehajtása</a:t>
            </a:r>
            <a:r>
              <a:rPr lang="hu-HU" dirty="0"/>
              <a:t>: munkavállalók és képviselőik részvételével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…és a felső vezetés?</a:t>
            </a:r>
            <a:endParaRPr lang="hu-HU" dirty="0"/>
          </a:p>
        </p:txBody>
      </p:sp>
      <p:pic>
        <p:nvPicPr>
          <p:cNvPr id="4" name="Tartalom helye 3" descr="Ké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314174" cy="3636123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0" y="5373216"/>
            <a:ext cx="9144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vállalat</a:t>
            </a:r>
            <a:r>
              <a:rPr kumimoji="0" lang="hu-H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felelősségének értelmezési lehetőségei…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23528" y="260648"/>
          <a:ext cx="8568952" cy="64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427984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781127"/>
          </a:xfrm>
        </p:spPr>
        <p:txBody>
          <a:bodyPr>
            <a:normAutofit/>
          </a:bodyPr>
          <a:lstStyle/>
          <a:p>
            <a:r>
              <a:rPr lang="hu-HU" dirty="0" smtClean="0"/>
              <a:t>Foglalkoztat bennünket annyira, hogy kezdjünk vele valamit?</a:t>
            </a:r>
          </a:p>
          <a:p>
            <a:r>
              <a:rPr lang="hu-HU" dirty="0" smtClean="0"/>
              <a:t>Úgy tűnik nem…</a:t>
            </a:r>
            <a:endParaRPr lang="hu-HU" dirty="0"/>
          </a:p>
        </p:txBody>
      </p:sp>
      <p:pic>
        <p:nvPicPr>
          <p:cNvPr id="5" name="Kép 4" descr="gratula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1" y="0"/>
            <a:ext cx="4725589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 rot="348164">
            <a:off x="670418" y="1984543"/>
            <a:ext cx="3546714" cy="2751404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softEdge rad="3175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chemeClr val="tx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458" name="Picture 2" descr="http://m.blog.hu/ma/maimanohaz/image/fotogondolatok/T%C3%B3th%20Istv%C3%A1n-%20Neh%C3%A9z%20%C3%BAt%20volt,%20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2275"/>
            <a:ext cx="4608512" cy="602248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62373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„A mai világ az emberek terheit a válláról a fejébe/re tette.”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korhinta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1874" t="2751" r="10551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63688" y="764704"/>
            <a:ext cx="590465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Köszönöm a figyelmet!</a:t>
            </a:r>
            <a:endParaRPr lang="en-US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4797152"/>
            <a:ext cx="5256584" cy="1200329"/>
          </a:xfrm>
          <a:prstGeom prst="rect">
            <a:avLst/>
          </a:prstGeom>
          <a:solidFill>
            <a:srgbClr val="FFFFCC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Holecz Hajnalka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holecz.hajnalka@ideocsoport.hu</a:t>
            </a:r>
          </a:p>
          <a:p>
            <a:r>
              <a:rPr lang="hu-HU" sz="2400" dirty="0" smtClean="0"/>
              <a:t>06-30/9-863-963</a:t>
            </a:r>
            <a:endParaRPr lang="en-US" sz="2400" dirty="0"/>
          </a:p>
        </p:txBody>
      </p:sp>
      <p:pic>
        <p:nvPicPr>
          <p:cNvPr id="8" name="Kép 17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7438"/>
            <a:ext cx="450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b"/>
          <p:cNvGraphicFramePr/>
          <p:nvPr/>
        </p:nvGraphicFramePr>
        <p:xfrm>
          <a:off x="0" y="0"/>
          <a:ext cx="914400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Hajni\Pictures\Pictures\képecskék\to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3501008"/>
          </a:xfrm>
          <a:prstGeom prst="rect">
            <a:avLst/>
          </a:prstGeom>
          <a:noFill/>
        </p:spPr>
      </p:pic>
      <p:pic>
        <p:nvPicPr>
          <p:cNvPr id="3" name="Kép 2" descr="motivacio.jpg"/>
          <p:cNvPicPr>
            <a:picLocks noChangeAspect="1"/>
          </p:cNvPicPr>
          <p:nvPr/>
        </p:nvPicPr>
        <p:blipFill>
          <a:blip r:embed="rId3" cstate="print"/>
          <a:srcRect t="3428" b="3670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  <p:pic>
        <p:nvPicPr>
          <p:cNvPr id="5" name="Kép 4" descr="dolgozoi-iskola.jpg"/>
          <p:cNvPicPr>
            <a:picLocks noChangeAspect="1"/>
          </p:cNvPicPr>
          <p:nvPr/>
        </p:nvPicPr>
        <p:blipFill>
          <a:blip r:embed="rId4" cstate="print"/>
          <a:srcRect l="2976" t="4530" r="6190" b="5252"/>
          <a:stretch>
            <a:fillRect/>
          </a:stretch>
        </p:blipFill>
        <p:spPr>
          <a:xfrm>
            <a:off x="4644008" y="3501008"/>
            <a:ext cx="4499992" cy="33843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5373216"/>
            <a:ext cx="9144000" cy="9361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/>
              <a:t>Milyen munkavállalót szeretnénk?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348752071_b3156dbbd6_z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7952" t="11250" r="14394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3938736" y="404664"/>
            <a:ext cx="52052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Légy rugalmas!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16016" y="2204864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/>
              <a:t>A megküzdési potenciál növelése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A megújulási képesség javítása</a:t>
            </a:r>
            <a:endParaRPr lang="hu-HU" sz="2800" dirty="0"/>
          </a:p>
        </p:txBody>
      </p:sp>
      <p:pic>
        <p:nvPicPr>
          <p:cNvPr id="18434" name="Picture 2" descr="http://www.wordle.net/thumb/wrdl/5635030/Untitled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932040" y="4517994"/>
            <a:ext cx="3024336" cy="2268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jamietuohy.files.wordpress.com/2012/02/jude-law-haml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6876256" y="260648"/>
            <a:ext cx="2267744" cy="46805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hu-HU" sz="2400" dirty="0" smtClean="0"/>
              <a:t>„Ha most történik: nem ezután; ha nem ezután, úgy most történik; s ha most meg nem történik, </a:t>
            </a:r>
            <a:r>
              <a:rPr lang="hu-HU" sz="2400" dirty="0" err="1" smtClean="0"/>
              <a:t>eljő</a:t>
            </a:r>
            <a:r>
              <a:rPr lang="hu-HU" sz="2400" dirty="0" smtClean="0"/>
              <a:t> máskor: </a:t>
            </a:r>
            <a:r>
              <a:rPr lang="hu-HU" sz="2400" b="1" i="1" dirty="0" smtClean="0"/>
              <a:t>készen kell rá lenni</a:t>
            </a:r>
            <a:r>
              <a:rPr lang="hu-HU" sz="2400" b="1" dirty="0" smtClean="0"/>
              <a:t>; „</a:t>
            </a:r>
          </a:p>
          <a:p>
            <a:r>
              <a:rPr lang="hu-HU" sz="2400" dirty="0" smtClean="0"/>
              <a:t>/Shakespeare: Hamlet/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508104" y="5733256"/>
            <a:ext cx="3419872" cy="908720"/>
          </a:xfrm>
          <a:solidFill>
            <a:schemeClr val="bg1">
              <a:lumMod val="75000"/>
              <a:alpha val="56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/>
              <a:t>„</a:t>
            </a:r>
            <a:r>
              <a:rPr lang="hu-HU" sz="3200" dirty="0" err="1" smtClean="0"/>
              <a:t>Readiness</a:t>
            </a:r>
            <a:r>
              <a:rPr lang="hu-HU" sz="3200" dirty="0" smtClean="0"/>
              <a:t> is </a:t>
            </a:r>
            <a:r>
              <a:rPr lang="hu-HU" sz="3200" dirty="0" err="1" smtClean="0"/>
              <a:t>all</a:t>
            </a:r>
            <a:r>
              <a:rPr lang="hu-HU" sz="3200" dirty="0" smtClean="0"/>
              <a:t>.”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4"/>
            <a:ext cx="9153544" cy="685085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5157192"/>
            <a:ext cx="9144000" cy="8640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/>
              <a:t>Milyen környezetben?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 bwMode="auto">
          <a:xfrm>
            <a:off x="0" y="1770045"/>
            <a:ext cx="9144000" cy="33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munka változó világa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Forrás: http://riskobservatory.osha.europa.eu/risks/forecasts/psychosocial_risks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2003-2004: 10 legfontosabb, újonnan megjelenő pszichoszociális kockázat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959</Words>
  <Application>Microsoft Office PowerPoint</Application>
  <PresentationFormat>Diavetítés a képernyőre (4:3 oldalarány)</PresentationFormat>
  <Paragraphs>151</Paragraphs>
  <Slides>31</Slides>
  <Notes>5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3" baseType="lpstr">
      <vt:lpstr>Office-téma</vt:lpstr>
      <vt:lpstr>Worksheet</vt:lpstr>
      <vt:lpstr>Munkahelyi stressztérkép – új eszköz a HR, a munkavédelem és a szakszervezetek számára</vt:lpstr>
      <vt:lpstr>2. dia</vt:lpstr>
      <vt:lpstr> </vt:lpstr>
      <vt:lpstr>4. dia</vt:lpstr>
      <vt:lpstr>Milyen munkavállalót szeretnénk?</vt:lpstr>
      <vt:lpstr>6. dia</vt:lpstr>
      <vt:lpstr>„Readiness is all.”</vt:lpstr>
      <vt:lpstr>Milyen környezetben?</vt:lpstr>
      <vt:lpstr>9. dia</vt:lpstr>
      <vt:lpstr>10. dia</vt:lpstr>
      <vt:lpstr>11. dia</vt:lpstr>
      <vt:lpstr>Adatok, tények</vt:lpstr>
      <vt:lpstr>Az emberi tőke nagyfokú romlása-objektív mutatók</vt:lpstr>
      <vt:lpstr>Három irányelv elfogadott: az emberi tőke (Human Capital Approach), a részköltség (súrlódási költségek, Friction Cost Approach) és a QALY költségszámítási megközelítés módszerei.</vt:lpstr>
      <vt:lpstr>15. dia</vt:lpstr>
      <vt:lpstr>16. dia</vt:lpstr>
      <vt:lpstr>17. dia</vt:lpstr>
      <vt:lpstr>18. dia</vt:lpstr>
      <vt:lpstr>A munkahelyi stressz dimenziói</vt:lpstr>
      <vt:lpstr>Felhasználhatóság - HR</vt:lpstr>
      <vt:lpstr>Felhasználhatóság -Munkavédelem</vt:lpstr>
      <vt:lpstr>Felhasználhatóság - szakszervezet</vt:lpstr>
      <vt:lpstr>Legyenek intézkedések!</vt:lpstr>
      <vt:lpstr>24. dia</vt:lpstr>
      <vt:lpstr>Időzítés</vt:lpstr>
      <vt:lpstr>26. dia</vt:lpstr>
      <vt:lpstr>Munkamegosztás</vt:lpstr>
      <vt:lpstr>…és a felső vezetés?</vt:lpstr>
      <vt:lpstr>29. dia</vt:lpstr>
      <vt:lpstr>30. dia</vt:lpstr>
      <vt:lpstr>31.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Hajni</dc:creator>
  <cp:lastModifiedBy>Hajni</cp:lastModifiedBy>
  <cp:revision>132</cp:revision>
  <dcterms:created xsi:type="dcterms:W3CDTF">2012-08-29T11:45:07Z</dcterms:created>
  <dcterms:modified xsi:type="dcterms:W3CDTF">2012-09-10T05:51:02Z</dcterms:modified>
</cp:coreProperties>
</file>